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61" r:id="rId4"/>
    <p:sldId id="266" r:id="rId5"/>
    <p:sldId id="267" r:id="rId6"/>
    <p:sldId id="271" r:id="rId7"/>
    <p:sldId id="268" r:id="rId8"/>
    <p:sldId id="269" r:id="rId9"/>
    <p:sldId id="272"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504" y="432"/>
      </p:cViewPr>
      <p:guideLst>
        <p:guide orient="horz" pos="2160"/>
        <p:guide pos="2880"/>
      </p:guideLst>
    </p:cSldViewPr>
  </p:slideViewPr>
  <p:notesTextViewPr>
    <p:cViewPr>
      <p:scale>
        <a:sx n="100" d="100"/>
        <a:sy n="100" d="100"/>
      </p:scale>
      <p:origin x="0" y="0"/>
    </p:cViewPr>
  </p:notesTextViewPr>
  <p:notesViewPr>
    <p:cSldViewPr>
      <p:cViewPr varScale="1">
        <p:scale>
          <a:sx n="93" d="100"/>
          <a:sy n="93" d="100"/>
        </p:scale>
        <p:origin x="-3270"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0AD9EA-E0BC-44B1-B94B-C5B31F9730EF}" type="datetimeFigureOut">
              <a:rPr lang="en-US" smtClean="0"/>
              <a:t>5/1/2013</a:t>
            </a:fld>
            <a:endParaRPr lang="en-US"/>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E62A11-47C1-48B2-BE07-3E4758E4D8DA}" type="slidenum">
              <a:rPr lang="en-US" smtClean="0"/>
              <a:t>‹N°›</a:t>
            </a:fld>
            <a:endParaRPr lang="en-US"/>
          </a:p>
        </p:txBody>
      </p:sp>
    </p:spTree>
    <p:extLst>
      <p:ext uri="{BB962C8B-B14F-4D97-AF65-F5344CB8AC3E}">
        <p14:creationId xmlns:p14="http://schemas.microsoft.com/office/powerpoint/2010/main" val="2553337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CBDCAA-0A11-4F4A-9402-B5981E321C08}" type="datetimeFigureOut">
              <a:rPr lang="en-US" smtClean="0"/>
              <a:t>5/1/2013</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59E6C8-9FD8-4402-ABAC-900242F7C122}" type="slidenum">
              <a:rPr lang="en-US" smtClean="0"/>
              <a:t>‹N°›</a:t>
            </a:fld>
            <a:endParaRPr lang="en-US"/>
          </a:p>
        </p:txBody>
      </p:sp>
    </p:spTree>
    <p:extLst>
      <p:ext uri="{BB962C8B-B14F-4D97-AF65-F5344CB8AC3E}">
        <p14:creationId xmlns:p14="http://schemas.microsoft.com/office/powerpoint/2010/main" val="2024553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B5BF23-41D3-4880-AE70-75A6A272B4A7}" type="slidenum">
              <a:rPr lang="en-GB"/>
              <a:pPr/>
              <a:t>1</a:t>
            </a:fld>
            <a:endParaRPr lang="en-GB"/>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lIns="91435" tIns="45718" rIns="91435" bIns="45718"/>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9D32DB-F461-4AF3-A7D9-DC9991F7D53F}" type="slidenum">
              <a:rPr lang="en-GB"/>
              <a:pPr/>
              <a:t>2</a:t>
            </a:fld>
            <a:endParaRPr lang="en-GB"/>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xfrm>
            <a:off x="914400" y="4343400"/>
            <a:ext cx="5029200" cy="4114800"/>
          </a:xfrm>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9D32DB-F461-4AF3-A7D9-DC9991F7D53F}" type="slidenum">
              <a:rPr lang="en-GB"/>
              <a:pPr/>
              <a:t>3</a:t>
            </a:fld>
            <a:endParaRPr lang="en-GB"/>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xfrm>
            <a:off x="914400" y="4343400"/>
            <a:ext cx="5029200" cy="4114800"/>
          </a:xfrm>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9D32DB-F461-4AF3-A7D9-DC9991F7D53F}" type="slidenum">
              <a:rPr lang="en-GB"/>
              <a:pPr/>
              <a:t>4</a:t>
            </a:fld>
            <a:endParaRPr lang="en-GB"/>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xfrm>
            <a:off x="914400" y="4343400"/>
            <a:ext cx="5029200" cy="4114800"/>
          </a:xfrm>
        </p:spPr>
        <p:txBody>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9D32DB-F461-4AF3-A7D9-DC9991F7D53F}" type="slidenum">
              <a:rPr lang="en-GB"/>
              <a:pPr/>
              <a:t>5</a:t>
            </a:fld>
            <a:endParaRPr lang="en-GB"/>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xfrm>
            <a:off x="914400" y="4343400"/>
            <a:ext cx="5029200" cy="4114800"/>
          </a:xfrm>
        </p:spPr>
        <p:txBody>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9D32DB-F461-4AF3-A7D9-DC9991F7D53F}" type="slidenum">
              <a:rPr lang="en-GB"/>
              <a:pPr/>
              <a:t>6</a:t>
            </a:fld>
            <a:endParaRPr lang="en-GB"/>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xfrm>
            <a:off x="914400" y="4343400"/>
            <a:ext cx="5029200" cy="4114800"/>
          </a:xfrm>
        </p:spPr>
        <p:txBody>
          <a:bodyP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9D32DB-F461-4AF3-A7D9-DC9991F7D53F}" type="slidenum">
              <a:rPr lang="en-GB"/>
              <a:pPr/>
              <a:t>7</a:t>
            </a:fld>
            <a:endParaRPr lang="en-GB"/>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xfrm>
            <a:off x="914400" y="4343400"/>
            <a:ext cx="5029200" cy="4114800"/>
          </a:xfrm>
        </p:spPr>
        <p:txBody>
          <a:bodyPr/>
          <a:lstStyle/>
          <a:p>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9D32DB-F461-4AF3-A7D9-DC9991F7D53F}" type="slidenum">
              <a:rPr lang="en-GB"/>
              <a:pPr/>
              <a:t>8</a:t>
            </a:fld>
            <a:endParaRPr lang="en-GB"/>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xfrm>
            <a:off x="914400" y="4343400"/>
            <a:ext cx="5029200" cy="4114800"/>
          </a:xfrm>
        </p:spPr>
        <p:txBody>
          <a:bodyPr/>
          <a:lstStyle/>
          <a:p>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9D32DB-F461-4AF3-A7D9-DC9991F7D53F}" type="slidenum">
              <a:rPr lang="en-GB"/>
              <a:pPr/>
              <a:t>9</a:t>
            </a:fld>
            <a:endParaRPr lang="en-GB"/>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xfrm>
            <a:off x="914400" y="4343400"/>
            <a:ext cx="5029200" cy="4114800"/>
          </a:xfrm>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01/05/2013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01/05/2013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01/05/2013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01/05/2013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01/05/2013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01/05/2013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01/05/2013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fr-BE" dirty="0"/>
          </a:p>
        </p:txBody>
      </p:sp>
      <p:sp>
        <p:nvSpPr>
          <p:cNvPr id="3" name="Espace réservé de la date 2"/>
          <p:cNvSpPr>
            <a:spLocks noGrp="1"/>
          </p:cNvSpPr>
          <p:nvPr>
            <p:ph type="dt" sz="half" idx="10"/>
          </p:nvPr>
        </p:nvSpPr>
        <p:spPr/>
        <p:txBody>
          <a:bodyPr/>
          <a:lstStyle/>
          <a:p>
            <a:fld id="{AA309A6D-C09C-4548-B29A-6CF363A7E532}" type="datetimeFigureOut">
              <a:rPr lang="fr-FR" smtClean="0"/>
              <a:t>01/05/2013</a:t>
            </a:fld>
            <a:endParaRPr lang="fr-BE"/>
          </a:p>
        </p:txBody>
      </p:sp>
      <p:sp>
        <p:nvSpPr>
          <p:cNvPr id="4" name="Espace réservé du pied de page 3"/>
          <p:cNvSpPr>
            <a:spLocks noGrp="1"/>
          </p:cNvSpPr>
          <p:nvPr>
            <p:ph type="ftr" sz="quarter" idx="11"/>
          </p:nvPr>
        </p:nvSpPr>
        <p:spPr>
          <a:xfrm>
            <a:off x="2627784" y="6356350"/>
            <a:ext cx="3888432" cy="365125"/>
          </a:xfrm>
        </p:spPr>
        <p:txBody>
          <a:bodyPr/>
          <a:lstStyle/>
          <a:p>
            <a:pPr>
              <a:lnSpc>
                <a:spcPct val="80000"/>
              </a:lnSpc>
              <a:spcAft>
                <a:spcPts val="300"/>
              </a:spcAft>
            </a:pPr>
            <a:r>
              <a:rPr lang="en-US" b="1" dirty="0" smtClean="0"/>
              <a:t>Creativity and Attention in the age of the Web @  ACM WEB SCIENCE 2013</a:t>
            </a:r>
            <a:endParaRPr lang="en-US" b="1"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01/05/2013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01/05/2013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01/05/2013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01/05/2013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b="1" dirty="0" smtClean="0"/>
              <a:t>Creativity and Attention in the age of the Web @  ACM WEB SCIENCE 2013</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ac.aup.fr/~croda/tclab/creativity&amp;attentionWorkshop2013.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wmf"/><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e la date 12"/>
          <p:cNvSpPr>
            <a:spLocks noGrp="1"/>
          </p:cNvSpPr>
          <p:nvPr>
            <p:ph type="dt" sz="half" idx="10"/>
          </p:nvPr>
        </p:nvSpPr>
        <p:spPr>
          <a:xfrm>
            <a:off x="467544" y="6453188"/>
            <a:ext cx="2133600" cy="365125"/>
          </a:xfrm>
        </p:spPr>
        <p:txBody>
          <a:bodyPr/>
          <a:lstStyle/>
          <a:p>
            <a:r>
              <a:rPr lang="en-GB" dirty="0" smtClean="0"/>
              <a:t>1 May 2013</a:t>
            </a:r>
            <a:endParaRPr lang="en-GB" dirty="0"/>
          </a:p>
        </p:txBody>
      </p:sp>
      <p:sp>
        <p:nvSpPr>
          <p:cNvPr id="14" name="Espace réservé du pied de page 13"/>
          <p:cNvSpPr>
            <a:spLocks noGrp="1"/>
          </p:cNvSpPr>
          <p:nvPr>
            <p:ph type="ftr" sz="quarter" idx="11"/>
          </p:nvPr>
        </p:nvSpPr>
        <p:spPr>
          <a:xfrm>
            <a:off x="2269334" y="6456590"/>
            <a:ext cx="5038970" cy="365125"/>
          </a:xfrm>
        </p:spPr>
        <p:txBody>
          <a:bodyPr/>
          <a:lstStyle/>
          <a:p>
            <a:pPr>
              <a:lnSpc>
                <a:spcPct val="80000"/>
              </a:lnSpc>
              <a:spcAft>
                <a:spcPts val="300"/>
              </a:spcAft>
            </a:pPr>
            <a:r>
              <a:rPr lang="en-US" b="1" dirty="0"/>
              <a:t>Creativity and Attention in the age of the </a:t>
            </a:r>
            <a:r>
              <a:rPr lang="en-US" b="1" dirty="0" smtClean="0"/>
              <a:t>Web @  </a:t>
            </a:r>
            <a:r>
              <a:rPr lang="en-US" b="1" dirty="0"/>
              <a:t>ACM WEB SCIENCE 2013</a:t>
            </a:r>
          </a:p>
        </p:txBody>
      </p:sp>
      <p:sp>
        <p:nvSpPr>
          <p:cNvPr id="15" name="Espace réservé du numéro de diapositive 14"/>
          <p:cNvSpPr>
            <a:spLocks noGrp="1"/>
          </p:cNvSpPr>
          <p:nvPr>
            <p:ph type="sldNum" sz="quarter" idx="12"/>
          </p:nvPr>
        </p:nvSpPr>
        <p:spPr>
          <a:xfrm>
            <a:off x="8316416" y="6458999"/>
            <a:ext cx="370384" cy="365125"/>
          </a:xfrm>
        </p:spPr>
        <p:txBody>
          <a:bodyPr/>
          <a:lstStyle/>
          <a:p>
            <a:fld id="{4975E07F-779C-4658-876E-71597B772380}" type="slidenum">
              <a:rPr lang="en-GB"/>
              <a:pPr/>
              <a:t>1</a:t>
            </a:fld>
            <a:endParaRPr lang="en-GB" dirty="0"/>
          </a:p>
        </p:txBody>
      </p:sp>
      <p:sp>
        <p:nvSpPr>
          <p:cNvPr id="6" name="Rectangle 5"/>
          <p:cNvSpPr>
            <a:spLocks noChangeArrowheads="1"/>
          </p:cNvSpPr>
          <p:nvPr/>
        </p:nvSpPr>
        <p:spPr bwMode="auto">
          <a:xfrm>
            <a:off x="2195513" y="2133600"/>
            <a:ext cx="6948487" cy="2303463"/>
          </a:xfrm>
          <a:prstGeom prst="rect">
            <a:avLst/>
          </a:prstGeom>
          <a:solidFill>
            <a:srgbClr val="99CCFF"/>
          </a:solidFill>
          <a:ln w="25400" algn="ctr">
            <a:solidFill>
              <a:schemeClr val="accent1"/>
            </a:solidFill>
            <a:miter lim="800000"/>
            <a:headEnd/>
            <a:tailEnd/>
          </a:ln>
        </p:spPr>
        <p:txBody>
          <a:bodyPr anchor="ctr"/>
          <a:lstStyle/>
          <a:p>
            <a:pPr algn="ctr">
              <a:defRPr/>
            </a:pPr>
            <a:endParaRPr lang="en-US" i="0" dirty="0">
              <a:solidFill>
                <a:schemeClr val="lt1"/>
              </a:solidFill>
              <a:latin typeface="+mn-lt"/>
              <a:cs typeface="+mn-cs"/>
            </a:endParaRPr>
          </a:p>
        </p:txBody>
      </p:sp>
      <p:sp>
        <p:nvSpPr>
          <p:cNvPr id="9219" name="Rectangle 2"/>
          <p:cNvSpPr>
            <a:spLocks noGrp="1" noChangeArrowheads="1"/>
          </p:cNvSpPr>
          <p:nvPr>
            <p:ph type="ctrTitle" idx="4294967295"/>
          </p:nvPr>
        </p:nvSpPr>
        <p:spPr>
          <a:xfrm>
            <a:off x="3059113" y="2420938"/>
            <a:ext cx="5834062" cy="1944687"/>
          </a:xfrm>
        </p:spPr>
        <p:txBody>
          <a:bodyPr anchor="t">
            <a:normAutofit/>
          </a:bodyPr>
          <a:lstStyle/>
          <a:p>
            <a:pPr algn="l"/>
            <a:r>
              <a:rPr lang="en-US" sz="3600" b="1" dirty="0">
                <a:solidFill>
                  <a:schemeClr val="bg1"/>
                </a:solidFill>
              </a:rPr>
              <a:t>Creativity and the management of attention with social media</a:t>
            </a:r>
            <a:endParaRPr lang="fr-FR" sz="2700" b="1" dirty="0">
              <a:solidFill>
                <a:schemeClr val="bg1"/>
              </a:solidFill>
            </a:endParaRPr>
          </a:p>
        </p:txBody>
      </p:sp>
      <p:sp>
        <p:nvSpPr>
          <p:cNvPr id="34820" name="Rectangle 3"/>
          <p:cNvSpPr>
            <a:spLocks noChangeArrowheads="1"/>
          </p:cNvSpPr>
          <p:nvPr/>
        </p:nvSpPr>
        <p:spPr bwMode="auto">
          <a:xfrm>
            <a:off x="3348038" y="144462"/>
            <a:ext cx="4606925" cy="1340321"/>
          </a:xfrm>
          <a:prstGeom prst="rect">
            <a:avLst/>
          </a:prstGeom>
          <a:solidFill>
            <a:srgbClr val="FFFFFF"/>
          </a:solidFill>
          <a:ln w="9525">
            <a:noFill/>
            <a:miter lim="800000"/>
            <a:headEnd/>
            <a:tailEnd/>
          </a:ln>
        </p:spPr>
        <p:txBody>
          <a:bodyPr/>
          <a:lstStyle/>
          <a:p>
            <a:pPr>
              <a:lnSpc>
                <a:spcPct val="80000"/>
              </a:lnSpc>
              <a:spcAft>
                <a:spcPts val="300"/>
              </a:spcAft>
            </a:pPr>
            <a:r>
              <a:rPr lang="en-US" b="1" dirty="0"/>
              <a:t>Workshop</a:t>
            </a:r>
          </a:p>
          <a:p>
            <a:pPr>
              <a:lnSpc>
                <a:spcPct val="80000"/>
              </a:lnSpc>
              <a:spcAft>
                <a:spcPts val="300"/>
              </a:spcAft>
            </a:pPr>
            <a:r>
              <a:rPr lang="en-US" b="1" dirty="0" smtClean="0"/>
              <a:t>Creativity </a:t>
            </a:r>
            <a:r>
              <a:rPr lang="en-US" b="1" dirty="0"/>
              <a:t>and Attention in the age of the </a:t>
            </a:r>
            <a:r>
              <a:rPr lang="en-US" b="1" dirty="0" smtClean="0"/>
              <a:t>Web</a:t>
            </a:r>
          </a:p>
          <a:p>
            <a:r>
              <a:rPr lang="en-US" sz="1400" b="1" dirty="0"/>
              <a:t>AT</a:t>
            </a:r>
            <a:r>
              <a:rPr lang="en-US" sz="1400" dirty="0"/>
              <a:t/>
            </a:r>
            <a:br>
              <a:rPr lang="en-US" sz="1400" dirty="0"/>
            </a:br>
            <a:r>
              <a:rPr lang="en-US" sz="1400" dirty="0">
                <a:hlinkClick r:id="rId3"/>
              </a:rPr>
              <a:t>ACM WEB SCIENCE 2013</a:t>
            </a:r>
            <a:r>
              <a:rPr lang="en-US" sz="1400" dirty="0"/>
              <a:t/>
            </a:r>
            <a:br>
              <a:rPr lang="en-US" sz="1400" dirty="0"/>
            </a:br>
            <a:r>
              <a:rPr lang="en-US" sz="1400" dirty="0"/>
              <a:t>PARIS, MAY 1 2013</a:t>
            </a:r>
            <a:endParaRPr lang="en-US" sz="1400" i="0" dirty="0"/>
          </a:p>
        </p:txBody>
      </p:sp>
      <p:sp>
        <p:nvSpPr>
          <p:cNvPr id="2" name="Rectangle 3"/>
          <p:cNvSpPr>
            <a:spLocks noGrp="1" noChangeArrowheads="1"/>
          </p:cNvSpPr>
          <p:nvPr>
            <p:ph type="subTitle" idx="4294967295"/>
          </p:nvPr>
        </p:nvSpPr>
        <p:spPr>
          <a:xfrm>
            <a:off x="3275856" y="4683124"/>
            <a:ext cx="5544616" cy="1482180"/>
          </a:xfrm>
          <a:solidFill>
            <a:srgbClr val="FFFFFF"/>
          </a:solidFill>
        </p:spPr>
        <p:txBody>
          <a:bodyPr>
            <a:normAutofit/>
          </a:bodyPr>
          <a:lstStyle/>
          <a:p>
            <a:pPr marL="0" indent="0">
              <a:spcBef>
                <a:spcPts val="600"/>
              </a:spcBef>
              <a:buFontTx/>
              <a:buNone/>
            </a:pPr>
            <a:r>
              <a:rPr lang="en-US" sz="2000" b="1" dirty="0" smtClean="0">
                <a:solidFill>
                  <a:srgbClr val="19416A"/>
                </a:solidFill>
              </a:rPr>
              <a:t>Thierry Nabeth </a:t>
            </a:r>
            <a:r>
              <a:rPr lang="en-US" sz="1800" dirty="0" smtClean="0"/>
              <a:t>(</a:t>
            </a:r>
            <a:r>
              <a:rPr lang="en-US" sz="1800" b="1" dirty="0" smtClean="0"/>
              <a:t>Univ. Paris </a:t>
            </a:r>
            <a:r>
              <a:rPr lang="en-US" sz="1800" b="1" dirty="0" err="1" smtClean="0"/>
              <a:t>Sud</a:t>
            </a:r>
            <a:r>
              <a:rPr lang="en-US" sz="1800" b="1" dirty="0" smtClean="0"/>
              <a:t>, PESOR, FR</a:t>
            </a:r>
            <a:r>
              <a:rPr lang="en-US" sz="1800" dirty="0" smtClean="0"/>
              <a:t>)</a:t>
            </a:r>
          </a:p>
          <a:p>
            <a:pPr marL="0" indent="0">
              <a:spcBef>
                <a:spcPts val="600"/>
              </a:spcBef>
              <a:buFontTx/>
              <a:buNone/>
            </a:pPr>
            <a:r>
              <a:rPr lang="en-US" sz="2000" b="1" dirty="0" smtClean="0">
                <a:solidFill>
                  <a:srgbClr val="19416A"/>
                </a:solidFill>
              </a:rPr>
              <a:t>Liana Razmerita </a:t>
            </a:r>
            <a:r>
              <a:rPr lang="en-US" sz="1800" dirty="0" smtClean="0"/>
              <a:t>(</a:t>
            </a:r>
            <a:r>
              <a:rPr lang="en-US" sz="1800" b="1" dirty="0" smtClean="0"/>
              <a:t>Copenhagen Business School, DK</a:t>
            </a:r>
            <a:r>
              <a:rPr lang="en-US" sz="1800" dirty="0" smtClean="0"/>
              <a:t>)</a:t>
            </a:r>
          </a:p>
          <a:p>
            <a:pPr marL="0" indent="0">
              <a:spcBef>
                <a:spcPts val="600"/>
              </a:spcBef>
              <a:buNone/>
            </a:pPr>
            <a:r>
              <a:rPr lang="en-US" sz="2000" b="1" dirty="0" smtClean="0">
                <a:solidFill>
                  <a:srgbClr val="19416A"/>
                </a:solidFill>
              </a:rPr>
              <a:t>Kathrin Kirchner </a:t>
            </a:r>
            <a:r>
              <a:rPr lang="en-US" sz="1800" dirty="0" smtClean="0"/>
              <a:t>(</a:t>
            </a:r>
            <a:r>
              <a:rPr lang="en-US" sz="1800" b="1" dirty="0" smtClean="0"/>
              <a:t>University Hospital Jena, DE</a:t>
            </a:r>
            <a:r>
              <a:rPr lang="en-US" sz="1800" dirty="0" smtClean="0"/>
              <a:t>)</a:t>
            </a:r>
          </a:p>
          <a:p>
            <a:pPr marL="0" indent="0">
              <a:spcBef>
                <a:spcPts val="600"/>
              </a:spcBef>
              <a:buFontTx/>
              <a:buNone/>
            </a:pPr>
            <a:endParaRPr lang="en-US" sz="1900" b="1" dirty="0"/>
          </a:p>
        </p:txBody>
      </p:sp>
      <p:sp>
        <p:nvSpPr>
          <p:cNvPr id="9" name="Rectangle 8"/>
          <p:cNvSpPr>
            <a:spLocks noChangeArrowheads="1"/>
          </p:cNvSpPr>
          <p:nvPr/>
        </p:nvSpPr>
        <p:spPr bwMode="auto">
          <a:xfrm>
            <a:off x="1588" y="1728788"/>
            <a:ext cx="609600" cy="4724400"/>
          </a:xfrm>
          <a:prstGeom prst="rect">
            <a:avLst/>
          </a:prstGeom>
          <a:solidFill>
            <a:srgbClr val="008000"/>
          </a:solidFill>
          <a:ln w="25400" algn="ctr">
            <a:solidFill>
              <a:srgbClr val="163E66"/>
            </a:solidFill>
            <a:miter lim="800000"/>
            <a:headEnd/>
            <a:tailEnd/>
          </a:ln>
        </p:spPr>
        <p:txBody>
          <a:bodyPr anchor="ctr"/>
          <a:lstStyle/>
          <a:p>
            <a:pPr algn="ctr">
              <a:defRPr/>
            </a:pPr>
            <a:endParaRPr lang="en-US" i="0">
              <a:solidFill>
                <a:schemeClr val="lt1"/>
              </a:solidFill>
              <a:latin typeface="+mn-lt"/>
              <a:cs typeface="+mn-cs"/>
            </a:endParaRPr>
          </a:p>
        </p:txBody>
      </p:sp>
      <p:cxnSp>
        <p:nvCxnSpPr>
          <p:cNvPr id="11" name="Straight Connector 10"/>
          <p:cNvCxnSpPr/>
          <p:nvPr/>
        </p:nvCxnSpPr>
        <p:spPr>
          <a:xfrm>
            <a:off x="1588" y="6464074"/>
            <a:ext cx="9144000" cy="0"/>
          </a:xfrm>
          <a:prstGeom prst="line">
            <a:avLst/>
          </a:prstGeom>
          <a:ln w="349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9226" name="Picture 10" descr="MCBD05622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188" y="1654175"/>
            <a:ext cx="2287587" cy="484187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5"/>
          <p:cNvSpPr>
            <a:spLocks noChangeArrowheads="1"/>
          </p:cNvSpPr>
          <p:nvPr/>
        </p:nvSpPr>
        <p:spPr bwMode="auto">
          <a:xfrm>
            <a:off x="2843212" y="1728788"/>
            <a:ext cx="6300787" cy="431800"/>
          </a:xfrm>
          <a:prstGeom prst="rect">
            <a:avLst/>
          </a:prstGeom>
          <a:solidFill>
            <a:srgbClr val="008000"/>
          </a:solidFill>
          <a:ln w="25400" algn="ctr">
            <a:solidFill>
              <a:srgbClr val="008080"/>
            </a:solidFill>
            <a:miter lim="800000"/>
            <a:headEnd/>
            <a:tailEnd/>
          </a:ln>
        </p:spPr>
        <p:txBody>
          <a:bodyPr anchor="ctr"/>
          <a:lstStyle/>
          <a:p>
            <a:pPr algn="ctr">
              <a:defRPr/>
            </a:pPr>
            <a:endParaRPr lang="en-US" i="0">
              <a:solidFill>
                <a:schemeClr val="lt1"/>
              </a:solidFill>
              <a:latin typeface="+mn-lt"/>
              <a:cs typeface="+mn-cs"/>
            </a:endParaRPr>
          </a:p>
        </p:txBody>
      </p:sp>
      <p:grpSp>
        <p:nvGrpSpPr>
          <p:cNvPr id="4" name="Group 4"/>
          <p:cNvGrpSpPr>
            <a:grpSpLocks noChangeAspect="1"/>
          </p:cNvGrpSpPr>
          <p:nvPr/>
        </p:nvGrpSpPr>
        <p:grpSpPr bwMode="auto">
          <a:xfrm>
            <a:off x="611188" y="-10483"/>
            <a:ext cx="2231239" cy="1758477"/>
            <a:chOff x="385" y="0"/>
            <a:chExt cx="1406" cy="1117"/>
          </a:xfrm>
        </p:grpSpPr>
        <p:sp>
          <p:nvSpPr>
            <p:cNvPr id="5" name="AutoShape 3"/>
            <p:cNvSpPr>
              <a:spLocks noChangeAspect="1" noChangeArrowheads="1" noTextEdit="1"/>
            </p:cNvSpPr>
            <p:nvPr/>
          </p:nvSpPr>
          <p:spPr bwMode="auto">
            <a:xfrm>
              <a:off x="385" y="0"/>
              <a:ext cx="1406" cy="1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5"/>
            <p:cNvSpPr>
              <a:spLocks noChangeArrowheads="1"/>
            </p:cNvSpPr>
            <p:nvPr/>
          </p:nvSpPr>
          <p:spPr bwMode="auto">
            <a:xfrm>
              <a:off x="385" y="9"/>
              <a:ext cx="1406" cy="1089"/>
            </a:xfrm>
            <a:prstGeom prst="rect">
              <a:avLst/>
            </a:prstGeom>
            <a:solidFill>
              <a:srgbClr val="0A750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6"/>
            <p:cNvSpPr>
              <a:spLocks/>
            </p:cNvSpPr>
            <p:nvPr/>
          </p:nvSpPr>
          <p:spPr bwMode="auto">
            <a:xfrm>
              <a:off x="618" y="288"/>
              <a:ext cx="952" cy="591"/>
            </a:xfrm>
            <a:custGeom>
              <a:avLst/>
              <a:gdLst>
                <a:gd name="T0" fmla="*/ 854 w 1906"/>
                <a:gd name="T1" fmla="*/ 4 h 1182"/>
                <a:gd name="T2" fmla="*/ 714 w 1906"/>
                <a:gd name="T3" fmla="*/ 19 h 1182"/>
                <a:gd name="T4" fmla="*/ 581 w 1906"/>
                <a:gd name="T5" fmla="*/ 46 h 1182"/>
                <a:gd name="T6" fmla="*/ 458 w 1906"/>
                <a:gd name="T7" fmla="*/ 86 h 1182"/>
                <a:gd name="T8" fmla="*/ 347 w 1906"/>
                <a:gd name="T9" fmla="*/ 135 h 1182"/>
                <a:gd name="T10" fmla="*/ 248 w 1906"/>
                <a:gd name="T11" fmla="*/ 194 h 1182"/>
                <a:gd name="T12" fmla="*/ 163 w 1906"/>
                <a:gd name="T13" fmla="*/ 261 h 1182"/>
                <a:gd name="T14" fmla="*/ 93 w 1906"/>
                <a:gd name="T15" fmla="*/ 335 h 1182"/>
                <a:gd name="T16" fmla="*/ 43 w 1906"/>
                <a:gd name="T17" fmla="*/ 416 h 1182"/>
                <a:gd name="T18" fmla="*/ 11 w 1906"/>
                <a:gd name="T19" fmla="*/ 501 h 1182"/>
                <a:gd name="T20" fmla="*/ 0 w 1906"/>
                <a:gd name="T21" fmla="*/ 591 h 1182"/>
                <a:gd name="T22" fmla="*/ 11 w 1906"/>
                <a:gd name="T23" fmla="*/ 681 h 1182"/>
                <a:gd name="T24" fmla="*/ 43 w 1906"/>
                <a:gd name="T25" fmla="*/ 766 h 1182"/>
                <a:gd name="T26" fmla="*/ 93 w 1906"/>
                <a:gd name="T27" fmla="*/ 847 h 1182"/>
                <a:gd name="T28" fmla="*/ 163 w 1906"/>
                <a:gd name="T29" fmla="*/ 921 h 1182"/>
                <a:gd name="T30" fmla="*/ 248 w 1906"/>
                <a:gd name="T31" fmla="*/ 987 h 1182"/>
                <a:gd name="T32" fmla="*/ 347 w 1906"/>
                <a:gd name="T33" fmla="*/ 1047 h 1182"/>
                <a:gd name="T34" fmla="*/ 458 w 1906"/>
                <a:gd name="T35" fmla="*/ 1096 h 1182"/>
                <a:gd name="T36" fmla="*/ 581 w 1906"/>
                <a:gd name="T37" fmla="*/ 1136 h 1182"/>
                <a:gd name="T38" fmla="*/ 714 w 1906"/>
                <a:gd name="T39" fmla="*/ 1163 h 1182"/>
                <a:gd name="T40" fmla="*/ 854 w 1906"/>
                <a:gd name="T41" fmla="*/ 1178 h 1182"/>
                <a:gd name="T42" fmla="*/ 1001 w 1906"/>
                <a:gd name="T43" fmla="*/ 1181 h 1182"/>
                <a:gd name="T44" fmla="*/ 1144 w 1906"/>
                <a:gd name="T45" fmla="*/ 1169 h 1182"/>
                <a:gd name="T46" fmla="*/ 1280 w 1906"/>
                <a:gd name="T47" fmla="*/ 1146 h 1182"/>
                <a:gd name="T48" fmla="*/ 1407 w 1906"/>
                <a:gd name="T49" fmla="*/ 1110 h 1182"/>
                <a:gd name="T50" fmla="*/ 1523 w 1906"/>
                <a:gd name="T51" fmla="*/ 1064 h 1182"/>
                <a:gd name="T52" fmla="*/ 1626 w 1906"/>
                <a:gd name="T53" fmla="*/ 1009 h 1182"/>
                <a:gd name="T54" fmla="*/ 1716 w 1906"/>
                <a:gd name="T55" fmla="*/ 944 h 1182"/>
                <a:gd name="T56" fmla="*/ 1791 w 1906"/>
                <a:gd name="T57" fmla="*/ 873 h 1182"/>
                <a:gd name="T58" fmla="*/ 1848 w 1906"/>
                <a:gd name="T59" fmla="*/ 794 h 1182"/>
                <a:gd name="T60" fmla="*/ 1886 w 1906"/>
                <a:gd name="T61" fmla="*/ 710 h 1182"/>
                <a:gd name="T62" fmla="*/ 1904 w 1906"/>
                <a:gd name="T63" fmla="*/ 621 h 1182"/>
                <a:gd name="T64" fmla="*/ 1902 w 1906"/>
                <a:gd name="T65" fmla="*/ 530 h 1182"/>
                <a:gd name="T66" fmla="*/ 1876 w 1906"/>
                <a:gd name="T67" fmla="*/ 444 h 1182"/>
                <a:gd name="T68" fmla="*/ 1831 w 1906"/>
                <a:gd name="T69" fmla="*/ 361 h 1182"/>
                <a:gd name="T70" fmla="*/ 1767 w 1906"/>
                <a:gd name="T71" fmla="*/ 284 h 1182"/>
                <a:gd name="T72" fmla="*/ 1688 w 1906"/>
                <a:gd name="T73" fmla="*/ 216 h 1182"/>
                <a:gd name="T74" fmla="*/ 1593 w 1906"/>
                <a:gd name="T75" fmla="*/ 154 h 1182"/>
                <a:gd name="T76" fmla="*/ 1485 w 1906"/>
                <a:gd name="T77" fmla="*/ 101 h 1182"/>
                <a:gd name="T78" fmla="*/ 1366 w 1906"/>
                <a:gd name="T79" fmla="*/ 59 h 1182"/>
                <a:gd name="T80" fmla="*/ 1236 w 1906"/>
                <a:gd name="T81" fmla="*/ 27 h 1182"/>
                <a:gd name="T82" fmla="*/ 1097 w 1906"/>
                <a:gd name="T83" fmla="*/ 7 h 1182"/>
                <a:gd name="T84" fmla="*/ 952 w 1906"/>
                <a:gd name="T85" fmla="*/ 0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06" h="1182">
                  <a:moveTo>
                    <a:pt x="952" y="0"/>
                  </a:moveTo>
                  <a:lnTo>
                    <a:pt x="902" y="1"/>
                  </a:lnTo>
                  <a:lnTo>
                    <a:pt x="854" y="4"/>
                  </a:lnTo>
                  <a:lnTo>
                    <a:pt x="807" y="7"/>
                  </a:lnTo>
                  <a:lnTo>
                    <a:pt x="761" y="13"/>
                  </a:lnTo>
                  <a:lnTo>
                    <a:pt x="714" y="19"/>
                  </a:lnTo>
                  <a:lnTo>
                    <a:pt x="669" y="27"/>
                  </a:lnTo>
                  <a:lnTo>
                    <a:pt x="625" y="36"/>
                  </a:lnTo>
                  <a:lnTo>
                    <a:pt x="581" y="46"/>
                  </a:lnTo>
                  <a:lnTo>
                    <a:pt x="540" y="59"/>
                  </a:lnTo>
                  <a:lnTo>
                    <a:pt x="499" y="72"/>
                  </a:lnTo>
                  <a:lnTo>
                    <a:pt x="458" y="86"/>
                  </a:lnTo>
                  <a:lnTo>
                    <a:pt x="420" y="101"/>
                  </a:lnTo>
                  <a:lnTo>
                    <a:pt x="383" y="118"/>
                  </a:lnTo>
                  <a:lnTo>
                    <a:pt x="347" y="135"/>
                  </a:lnTo>
                  <a:lnTo>
                    <a:pt x="313" y="154"/>
                  </a:lnTo>
                  <a:lnTo>
                    <a:pt x="279" y="173"/>
                  </a:lnTo>
                  <a:lnTo>
                    <a:pt x="248" y="194"/>
                  </a:lnTo>
                  <a:lnTo>
                    <a:pt x="218" y="216"/>
                  </a:lnTo>
                  <a:lnTo>
                    <a:pt x="190" y="238"/>
                  </a:lnTo>
                  <a:lnTo>
                    <a:pt x="163" y="261"/>
                  </a:lnTo>
                  <a:lnTo>
                    <a:pt x="139" y="284"/>
                  </a:lnTo>
                  <a:lnTo>
                    <a:pt x="115" y="309"/>
                  </a:lnTo>
                  <a:lnTo>
                    <a:pt x="93" y="335"/>
                  </a:lnTo>
                  <a:lnTo>
                    <a:pt x="75" y="361"/>
                  </a:lnTo>
                  <a:lnTo>
                    <a:pt x="58" y="388"/>
                  </a:lnTo>
                  <a:lnTo>
                    <a:pt x="43" y="416"/>
                  </a:lnTo>
                  <a:lnTo>
                    <a:pt x="30" y="444"/>
                  </a:lnTo>
                  <a:lnTo>
                    <a:pt x="20" y="472"/>
                  </a:lnTo>
                  <a:lnTo>
                    <a:pt x="11" y="501"/>
                  </a:lnTo>
                  <a:lnTo>
                    <a:pt x="4" y="530"/>
                  </a:lnTo>
                  <a:lnTo>
                    <a:pt x="2" y="561"/>
                  </a:lnTo>
                  <a:lnTo>
                    <a:pt x="0" y="591"/>
                  </a:lnTo>
                  <a:lnTo>
                    <a:pt x="2" y="621"/>
                  </a:lnTo>
                  <a:lnTo>
                    <a:pt x="4" y="652"/>
                  </a:lnTo>
                  <a:lnTo>
                    <a:pt x="11" y="681"/>
                  </a:lnTo>
                  <a:lnTo>
                    <a:pt x="20" y="710"/>
                  </a:lnTo>
                  <a:lnTo>
                    <a:pt x="30" y="738"/>
                  </a:lnTo>
                  <a:lnTo>
                    <a:pt x="43" y="766"/>
                  </a:lnTo>
                  <a:lnTo>
                    <a:pt x="58" y="794"/>
                  </a:lnTo>
                  <a:lnTo>
                    <a:pt x="75" y="821"/>
                  </a:lnTo>
                  <a:lnTo>
                    <a:pt x="93" y="847"/>
                  </a:lnTo>
                  <a:lnTo>
                    <a:pt x="115" y="873"/>
                  </a:lnTo>
                  <a:lnTo>
                    <a:pt x="139" y="898"/>
                  </a:lnTo>
                  <a:lnTo>
                    <a:pt x="163" y="921"/>
                  </a:lnTo>
                  <a:lnTo>
                    <a:pt x="190" y="944"/>
                  </a:lnTo>
                  <a:lnTo>
                    <a:pt x="218" y="966"/>
                  </a:lnTo>
                  <a:lnTo>
                    <a:pt x="248" y="987"/>
                  </a:lnTo>
                  <a:lnTo>
                    <a:pt x="279" y="1009"/>
                  </a:lnTo>
                  <a:lnTo>
                    <a:pt x="313" y="1028"/>
                  </a:lnTo>
                  <a:lnTo>
                    <a:pt x="347" y="1047"/>
                  </a:lnTo>
                  <a:lnTo>
                    <a:pt x="383" y="1064"/>
                  </a:lnTo>
                  <a:lnTo>
                    <a:pt x="420" y="1081"/>
                  </a:lnTo>
                  <a:lnTo>
                    <a:pt x="458" y="1096"/>
                  </a:lnTo>
                  <a:lnTo>
                    <a:pt x="499" y="1110"/>
                  </a:lnTo>
                  <a:lnTo>
                    <a:pt x="540" y="1123"/>
                  </a:lnTo>
                  <a:lnTo>
                    <a:pt x="581" y="1136"/>
                  </a:lnTo>
                  <a:lnTo>
                    <a:pt x="625" y="1146"/>
                  </a:lnTo>
                  <a:lnTo>
                    <a:pt x="669" y="1155"/>
                  </a:lnTo>
                  <a:lnTo>
                    <a:pt x="714" y="1163"/>
                  </a:lnTo>
                  <a:lnTo>
                    <a:pt x="761" y="1169"/>
                  </a:lnTo>
                  <a:lnTo>
                    <a:pt x="807" y="1175"/>
                  </a:lnTo>
                  <a:lnTo>
                    <a:pt x="854" y="1178"/>
                  </a:lnTo>
                  <a:lnTo>
                    <a:pt x="902" y="1181"/>
                  </a:lnTo>
                  <a:lnTo>
                    <a:pt x="952" y="1182"/>
                  </a:lnTo>
                  <a:lnTo>
                    <a:pt x="1001" y="1181"/>
                  </a:lnTo>
                  <a:lnTo>
                    <a:pt x="1049" y="1178"/>
                  </a:lnTo>
                  <a:lnTo>
                    <a:pt x="1097" y="1175"/>
                  </a:lnTo>
                  <a:lnTo>
                    <a:pt x="1144" y="1169"/>
                  </a:lnTo>
                  <a:lnTo>
                    <a:pt x="1191" y="1163"/>
                  </a:lnTo>
                  <a:lnTo>
                    <a:pt x="1236" y="1155"/>
                  </a:lnTo>
                  <a:lnTo>
                    <a:pt x="1280" y="1146"/>
                  </a:lnTo>
                  <a:lnTo>
                    <a:pt x="1323" y="1136"/>
                  </a:lnTo>
                  <a:lnTo>
                    <a:pt x="1366" y="1123"/>
                  </a:lnTo>
                  <a:lnTo>
                    <a:pt x="1407" y="1110"/>
                  </a:lnTo>
                  <a:lnTo>
                    <a:pt x="1446" y="1096"/>
                  </a:lnTo>
                  <a:lnTo>
                    <a:pt x="1485" y="1081"/>
                  </a:lnTo>
                  <a:lnTo>
                    <a:pt x="1523" y="1064"/>
                  </a:lnTo>
                  <a:lnTo>
                    <a:pt x="1558" y="1047"/>
                  </a:lnTo>
                  <a:lnTo>
                    <a:pt x="1593" y="1028"/>
                  </a:lnTo>
                  <a:lnTo>
                    <a:pt x="1626" y="1009"/>
                  </a:lnTo>
                  <a:lnTo>
                    <a:pt x="1658" y="987"/>
                  </a:lnTo>
                  <a:lnTo>
                    <a:pt x="1688" y="966"/>
                  </a:lnTo>
                  <a:lnTo>
                    <a:pt x="1716" y="944"/>
                  </a:lnTo>
                  <a:lnTo>
                    <a:pt x="1743" y="921"/>
                  </a:lnTo>
                  <a:lnTo>
                    <a:pt x="1767" y="898"/>
                  </a:lnTo>
                  <a:lnTo>
                    <a:pt x="1791" y="873"/>
                  </a:lnTo>
                  <a:lnTo>
                    <a:pt x="1811" y="847"/>
                  </a:lnTo>
                  <a:lnTo>
                    <a:pt x="1831" y="821"/>
                  </a:lnTo>
                  <a:lnTo>
                    <a:pt x="1848" y="794"/>
                  </a:lnTo>
                  <a:lnTo>
                    <a:pt x="1863" y="766"/>
                  </a:lnTo>
                  <a:lnTo>
                    <a:pt x="1876" y="738"/>
                  </a:lnTo>
                  <a:lnTo>
                    <a:pt x="1886" y="710"/>
                  </a:lnTo>
                  <a:lnTo>
                    <a:pt x="1895" y="681"/>
                  </a:lnTo>
                  <a:lnTo>
                    <a:pt x="1902" y="652"/>
                  </a:lnTo>
                  <a:lnTo>
                    <a:pt x="1904" y="621"/>
                  </a:lnTo>
                  <a:lnTo>
                    <a:pt x="1906" y="591"/>
                  </a:lnTo>
                  <a:lnTo>
                    <a:pt x="1904" y="561"/>
                  </a:lnTo>
                  <a:lnTo>
                    <a:pt x="1902" y="530"/>
                  </a:lnTo>
                  <a:lnTo>
                    <a:pt x="1895" y="501"/>
                  </a:lnTo>
                  <a:lnTo>
                    <a:pt x="1886" y="472"/>
                  </a:lnTo>
                  <a:lnTo>
                    <a:pt x="1876" y="444"/>
                  </a:lnTo>
                  <a:lnTo>
                    <a:pt x="1863" y="416"/>
                  </a:lnTo>
                  <a:lnTo>
                    <a:pt x="1848" y="388"/>
                  </a:lnTo>
                  <a:lnTo>
                    <a:pt x="1831" y="361"/>
                  </a:lnTo>
                  <a:lnTo>
                    <a:pt x="1811" y="335"/>
                  </a:lnTo>
                  <a:lnTo>
                    <a:pt x="1791" y="309"/>
                  </a:lnTo>
                  <a:lnTo>
                    <a:pt x="1767" y="284"/>
                  </a:lnTo>
                  <a:lnTo>
                    <a:pt x="1743" y="261"/>
                  </a:lnTo>
                  <a:lnTo>
                    <a:pt x="1716" y="238"/>
                  </a:lnTo>
                  <a:lnTo>
                    <a:pt x="1688" y="216"/>
                  </a:lnTo>
                  <a:lnTo>
                    <a:pt x="1658" y="194"/>
                  </a:lnTo>
                  <a:lnTo>
                    <a:pt x="1626" y="173"/>
                  </a:lnTo>
                  <a:lnTo>
                    <a:pt x="1593" y="154"/>
                  </a:lnTo>
                  <a:lnTo>
                    <a:pt x="1558" y="135"/>
                  </a:lnTo>
                  <a:lnTo>
                    <a:pt x="1523" y="118"/>
                  </a:lnTo>
                  <a:lnTo>
                    <a:pt x="1485" y="101"/>
                  </a:lnTo>
                  <a:lnTo>
                    <a:pt x="1446" y="86"/>
                  </a:lnTo>
                  <a:lnTo>
                    <a:pt x="1407" y="72"/>
                  </a:lnTo>
                  <a:lnTo>
                    <a:pt x="1366" y="59"/>
                  </a:lnTo>
                  <a:lnTo>
                    <a:pt x="1323" y="46"/>
                  </a:lnTo>
                  <a:lnTo>
                    <a:pt x="1280" y="36"/>
                  </a:lnTo>
                  <a:lnTo>
                    <a:pt x="1236" y="27"/>
                  </a:lnTo>
                  <a:lnTo>
                    <a:pt x="1191" y="19"/>
                  </a:lnTo>
                  <a:lnTo>
                    <a:pt x="1144" y="13"/>
                  </a:lnTo>
                  <a:lnTo>
                    <a:pt x="1097" y="7"/>
                  </a:lnTo>
                  <a:lnTo>
                    <a:pt x="1049" y="4"/>
                  </a:lnTo>
                  <a:lnTo>
                    <a:pt x="1001" y="1"/>
                  </a:lnTo>
                  <a:lnTo>
                    <a:pt x="952" y="0"/>
                  </a:lnTo>
                  <a:close/>
                </a:path>
              </a:pathLst>
            </a:custGeom>
            <a:solidFill>
              <a:srgbClr val="0A750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7"/>
            <p:cNvSpPr>
              <a:spLocks/>
            </p:cNvSpPr>
            <p:nvPr/>
          </p:nvSpPr>
          <p:spPr bwMode="auto">
            <a:xfrm>
              <a:off x="623" y="291"/>
              <a:ext cx="943" cy="585"/>
            </a:xfrm>
            <a:custGeom>
              <a:avLst/>
              <a:gdLst>
                <a:gd name="T0" fmla="*/ 845 w 1886"/>
                <a:gd name="T1" fmla="*/ 3 h 1168"/>
                <a:gd name="T2" fmla="*/ 707 w 1886"/>
                <a:gd name="T3" fmla="*/ 18 h 1168"/>
                <a:gd name="T4" fmla="*/ 575 w 1886"/>
                <a:gd name="T5" fmla="*/ 46 h 1168"/>
                <a:gd name="T6" fmla="*/ 454 w 1886"/>
                <a:gd name="T7" fmla="*/ 84 h 1168"/>
                <a:gd name="T8" fmla="*/ 344 w 1886"/>
                <a:gd name="T9" fmla="*/ 134 h 1168"/>
                <a:gd name="T10" fmla="*/ 245 w 1886"/>
                <a:gd name="T11" fmla="*/ 191 h 1168"/>
                <a:gd name="T12" fmla="*/ 161 w 1886"/>
                <a:gd name="T13" fmla="*/ 257 h 1168"/>
                <a:gd name="T14" fmla="*/ 93 w 1886"/>
                <a:gd name="T15" fmla="*/ 331 h 1168"/>
                <a:gd name="T16" fmla="*/ 42 w 1886"/>
                <a:gd name="T17" fmla="*/ 410 h 1168"/>
                <a:gd name="T18" fmla="*/ 11 w 1886"/>
                <a:gd name="T19" fmla="*/ 495 h 1168"/>
                <a:gd name="T20" fmla="*/ 0 w 1886"/>
                <a:gd name="T21" fmla="*/ 584 h 1168"/>
                <a:gd name="T22" fmla="*/ 11 w 1886"/>
                <a:gd name="T23" fmla="*/ 673 h 1168"/>
                <a:gd name="T24" fmla="*/ 42 w 1886"/>
                <a:gd name="T25" fmla="*/ 758 h 1168"/>
                <a:gd name="T26" fmla="*/ 93 w 1886"/>
                <a:gd name="T27" fmla="*/ 837 h 1168"/>
                <a:gd name="T28" fmla="*/ 161 w 1886"/>
                <a:gd name="T29" fmla="*/ 911 h 1168"/>
                <a:gd name="T30" fmla="*/ 245 w 1886"/>
                <a:gd name="T31" fmla="*/ 977 h 1168"/>
                <a:gd name="T32" fmla="*/ 344 w 1886"/>
                <a:gd name="T33" fmla="*/ 1034 h 1168"/>
                <a:gd name="T34" fmla="*/ 454 w 1886"/>
                <a:gd name="T35" fmla="*/ 1084 h 1168"/>
                <a:gd name="T36" fmla="*/ 575 w 1886"/>
                <a:gd name="T37" fmla="*/ 1122 h 1168"/>
                <a:gd name="T38" fmla="*/ 707 w 1886"/>
                <a:gd name="T39" fmla="*/ 1150 h 1168"/>
                <a:gd name="T40" fmla="*/ 845 w 1886"/>
                <a:gd name="T41" fmla="*/ 1165 h 1168"/>
                <a:gd name="T42" fmla="*/ 990 w 1886"/>
                <a:gd name="T43" fmla="*/ 1167 h 1168"/>
                <a:gd name="T44" fmla="*/ 1132 w 1886"/>
                <a:gd name="T45" fmla="*/ 1156 h 1168"/>
                <a:gd name="T46" fmla="*/ 1267 w 1886"/>
                <a:gd name="T47" fmla="*/ 1132 h 1168"/>
                <a:gd name="T48" fmla="*/ 1391 w 1886"/>
                <a:gd name="T49" fmla="*/ 1097 h 1168"/>
                <a:gd name="T50" fmla="*/ 1507 w 1886"/>
                <a:gd name="T51" fmla="*/ 1052 h 1168"/>
                <a:gd name="T52" fmla="*/ 1609 w 1886"/>
                <a:gd name="T53" fmla="*/ 997 h 1168"/>
                <a:gd name="T54" fmla="*/ 1698 w 1886"/>
                <a:gd name="T55" fmla="*/ 933 h 1168"/>
                <a:gd name="T56" fmla="*/ 1771 w 1886"/>
                <a:gd name="T57" fmla="*/ 863 h 1168"/>
                <a:gd name="T58" fmla="*/ 1828 w 1886"/>
                <a:gd name="T59" fmla="*/ 785 h 1168"/>
                <a:gd name="T60" fmla="*/ 1866 w 1886"/>
                <a:gd name="T61" fmla="*/ 702 h 1168"/>
                <a:gd name="T62" fmla="*/ 1885 w 1886"/>
                <a:gd name="T63" fmla="*/ 614 h 1168"/>
                <a:gd name="T64" fmla="*/ 1882 w 1886"/>
                <a:gd name="T65" fmla="*/ 524 h 1168"/>
                <a:gd name="T66" fmla="*/ 1856 w 1886"/>
                <a:gd name="T67" fmla="*/ 438 h 1168"/>
                <a:gd name="T68" fmla="*/ 1812 w 1886"/>
                <a:gd name="T69" fmla="*/ 357 h 1168"/>
                <a:gd name="T70" fmla="*/ 1749 w 1886"/>
                <a:gd name="T71" fmla="*/ 281 h 1168"/>
                <a:gd name="T72" fmla="*/ 1670 w 1886"/>
                <a:gd name="T73" fmla="*/ 212 h 1168"/>
                <a:gd name="T74" fmla="*/ 1576 w 1886"/>
                <a:gd name="T75" fmla="*/ 152 h 1168"/>
                <a:gd name="T76" fmla="*/ 1470 w 1886"/>
                <a:gd name="T77" fmla="*/ 100 h 1168"/>
                <a:gd name="T78" fmla="*/ 1352 w 1886"/>
                <a:gd name="T79" fmla="*/ 57 h 1168"/>
                <a:gd name="T80" fmla="*/ 1223 w 1886"/>
                <a:gd name="T81" fmla="*/ 26 h 1168"/>
                <a:gd name="T82" fmla="*/ 1086 w 1886"/>
                <a:gd name="T83" fmla="*/ 7 h 1168"/>
                <a:gd name="T84" fmla="*/ 942 w 1886"/>
                <a:gd name="T85" fmla="*/ 0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86" h="1168">
                  <a:moveTo>
                    <a:pt x="942" y="0"/>
                  </a:moveTo>
                  <a:lnTo>
                    <a:pt x="894" y="1"/>
                  </a:lnTo>
                  <a:lnTo>
                    <a:pt x="845" y="3"/>
                  </a:lnTo>
                  <a:lnTo>
                    <a:pt x="799" y="7"/>
                  </a:lnTo>
                  <a:lnTo>
                    <a:pt x="752" y="12"/>
                  </a:lnTo>
                  <a:lnTo>
                    <a:pt x="707" y="18"/>
                  </a:lnTo>
                  <a:lnTo>
                    <a:pt x="662" y="26"/>
                  </a:lnTo>
                  <a:lnTo>
                    <a:pt x="618" y="36"/>
                  </a:lnTo>
                  <a:lnTo>
                    <a:pt x="575" y="46"/>
                  </a:lnTo>
                  <a:lnTo>
                    <a:pt x="534" y="57"/>
                  </a:lnTo>
                  <a:lnTo>
                    <a:pt x="493" y="71"/>
                  </a:lnTo>
                  <a:lnTo>
                    <a:pt x="454" y="84"/>
                  </a:lnTo>
                  <a:lnTo>
                    <a:pt x="416" y="100"/>
                  </a:lnTo>
                  <a:lnTo>
                    <a:pt x="379" y="116"/>
                  </a:lnTo>
                  <a:lnTo>
                    <a:pt x="344" y="134"/>
                  </a:lnTo>
                  <a:lnTo>
                    <a:pt x="310" y="152"/>
                  </a:lnTo>
                  <a:lnTo>
                    <a:pt x="276" y="171"/>
                  </a:lnTo>
                  <a:lnTo>
                    <a:pt x="245" y="191"/>
                  </a:lnTo>
                  <a:lnTo>
                    <a:pt x="215" y="212"/>
                  </a:lnTo>
                  <a:lnTo>
                    <a:pt x="188" y="235"/>
                  </a:lnTo>
                  <a:lnTo>
                    <a:pt x="161" y="257"/>
                  </a:lnTo>
                  <a:lnTo>
                    <a:pt x="137" y="281"/>
                  </a:lnTo>
                  <a:lnTo>
                    <a:pt x="115" y="305"/>
                  </a:lnTo>
                  <a:lnTo>
                    <a:pt x="93" y="331"/>
                  </a:lnTo>
                  <a:lnTo>
                    <a:pt x="74" y="357"/>
                  </a:lnTo>
                  <a:lnTo>
                    <a:pt x="58" y="383"/>
                  </a:lnTo>
                  <a:lnTo>
                    <a:pt x="42" y="410"/>
                  </a:lnTo>
                  <a:lnTo>
                    <a:pt x="30" y="438"/>
                  </a:lnTo>
                  <a:lnTo>
                    <a:pt x="20" y="466"/>
                  </a:lnTo>
                  <a:lnTo>
                    <a:pt x="11" y="495"/>
                  </a:lnTo>
                  <a:lnTo>
                    <a:pt x="4" y="524"/>
                  </a:lnTo>
                  <a:lnTo>
                    <a:pt x="1" y="554"/>
                  </a:lnTo>
                  <a:lnTo>
                    <a:pt x="0" y="584"/>
                  </a:lnTo>
                  <a:lnTo>
                    <a:pt x="1" y="614"/>
                  </a:lnTo>
                  <a:lnTo>
                    <a:pt x="4" y="644"/>
                  </a:lnTo>
                  <a:lnTo>
                    <a:pt x="11" y="673"/>
                  </a:lnTo>
                  <a:lnTo>
                    <a:pt x="20" y="702"/>
                  </a:lnTo>
                  <a:lnTo>
                    <a:pt x="30" y="730"/>
                  </a:lnTo>
                  <a:lnTo>
                    <a:pt x="42" y="758"/>
                  </a:lnTo>
                  <a:lnTo>
                    <a:pt x="58" y="785"/>
                  </a:lnTo>
                  <a:lnTo>
                    <a:pt x="74" y="811"/>
                  </a:lnTo>
                  <a:lnTo>
                    <a:pt x="93" y="837"/>
                  </a:lnTo>
                  <a:lnTo>
                    <a:pt x="115" y="863"/>
                  </a:lnTo>
                  <a:lnTo>
                    <a:pt x="137" y="887"/>
                  </a:lnTo>
                  <a:lnTo>
                    <a:pt x="161" y="911"/>
                  </a:lnTo>
                  <a:lnTo>
                    <a:pt x="188" y="933"/>
                  </a:lnTo>
                  <a:lnTo>
                    <a:pt x="215" y="956"/>
                  </a:lnTo>
                  <a:lnTo>
                    <a:pt x="245" y="977"/>
                  </a:lnTo>
                  <a:lnTo>
                    <a:pt x="276" y="997"/>
                  </a:lnTo>
                  <a:lnTo>
                    <a:pt x="310" y="1016"/>
                  </a:lnTo>
                  <a:lnTo>
                    <a:pt x="344" y="1034"/>
                  </a:lnTo>
                  <a:lnTo>
                    <a:pt x="379" y="1052"/>
                  </a:lnTo>
                  <a:lnTo>
                    <a:pt x="416" y="1068"/>
                  </a:lnTo>
                  <a:lnTo>
                    <a:pt x="454" y="1084"/>
                  </a:lnTo>
                  <a:lnTo>
                    <a:pt x="493" y="1097"/>
                  </a:lnTo>
                  <a:lnTo>
                    <a:pt x="534" y="1111"/>
                  </a:lnTo>
                  <a:lnTo>
                    <a:pt x="575" y="1122"/>
                  </a:lnTo>
                  <a:lnTo>
                    <a:pt x="618" y="1132"/>
                  </a:lnTo>
                  <a:lnTo>
                    <a:pt x="662" y="1142"/>
                  </a:lnTo>
                  <a:lnTo>
                    <a:pt x="707" y="1150"/>
                  </a:lnTo>
                  <a:lnTo>
                    <a:pt x="752" y="1156"/>
                  </a:lnTo>
                  <a:lnTo>
                    <a:pt x="799" y="1161"/>
                  </a:lnTo>
                  <a:lnTo>
                    <a:pt x="845" y="1165"/>
                  </a:lnTo>
                  <a:lnTo>
                    <a:pt x="894" y="1167"/>
                  </a:lnTo>
                  <a:lnTo>
                    <a:pt x="942" y="1168"/>
                  </a:lnTo>
                  <a:lnTo>
                    <a:pt x="990" y="1167"/>
                  </a:lnTo>
                  <a:lnTo>
                    <a:pt x="1038" y="1165"/>
                  </a:lnTo>
                  <a:lnTo>
                    <a:pt x="1086" y="1161"/>
                  </a:lnTo>
                  <a:lnTo>
                    <a:pt x="1132" y="1156"/>
                  </a:lnTo>
                  <a:lnTo>
                    <a:pt x="1178" y="1150"/>
                  </a:lnTo>
                  <a:lnTo>
                    <a:pt x="1223" y="1142"/>
                  </a:lnTo>
                  <a:lnTo>
                    <a:pt x="1267" y="1132"/>
                  </a:lnTo>
                  <a:lnTo>
                    <a:pt x="1309" y="1122"/>
                  </a:lnTo>
                  <a:lnTo>
                    <a:pt x="1352" y="1111"/>
                  </a:lnTo>
                  <a:lnTo>
                    <a:pt x="1391" y="1097"/>
                  </a:lnTo>
                  <a:lnTo>
                    <a:pt x="1431" y="1084"/>
                  </a:lnTo>
                  <a:lnTo>
                    <a:pt x="1470" y="1068"/>
                  </a:lnTo>
                  <a:lnTo>
                    <a:pt x="1507" y="1052"/>
                  </a:lnTo>
                  <a:lnTo>
                    <a:pt x="1542" y="1034"/>
                  </a:lnTo>
                  <a:lnTo>
                    <a:pt x="1576" y="1016"/>
                  </a:lnTo>
                  <a:lnTo>
                    <a:pt x="1609" y="997"/>
                  </a:lnTo>
                  <a:lnTo>
                    <a:pt x="1640" y="977"/>
                  </a:lnTo>
                  <a:lnTo>
                    <a:pt x="1670" y="956"/>
                  </a:lnTo>
                  <a:lnTo>
                    <a:pt x="1698" y="933"/>
                  </a:lnTo>
                  <a:lnTo>
                    <a:pt x="1725" y="911"/>
                  </a:lnTo>
                  <a:lnTo>
                    <a:pt x="1749" y="887"/>
                  </a:lnTo>
                  <a:lnTo>
                    <a:pt x="1771" y="863"/>
                  </a:lnTo>
                  <a:lnTo>
                    <a:pt x="1793" y="837"/>
                  </a:lnTo>
                  <a:lnTo>
                    <a:pt x="1812" y="811"/>
                  </a:lnTo>
                  <a:lnTo>
                    <a:pt x="1828" y="785"/>
                  </a:lnTo>
                  <a:lnTo>
                    <a:pt x="1844" y="758"/>
                  </a:lnTo>
                  <a:lnTo>
                    <a:pt x="1856" y="730"/>
                  </a:lnTo>
                  <a:lnTo>
                    <a:pt x="1866" y="702"/>
                  </a:lnTo>
                  <a:lnTo>
                    <a:pt x="1875" y="673"/>
                  </a:lnTo>
                  <a:lnTo>
                    <a:pt x="1882" y="644"/>
                  </a:lnTo>
                  <a:lnTo>
                    <a:pt x="1885" y="614"/>
                  </a:lnTo>
                  <a:lnTo>
                    <a:pt x="1886" y="584"/>
                  </a:lnTo>
                  <a:lnTo>
                    <a:pt x="1885" y="554"/>
                  </a:lnTo>
                  <a:lnTo>
                    <a:pt x="1882" y="524"/>
                  </a:lnTo>
                  <a:lnTo>
                    <a:pt x="1875" y="495"/>
                  </a:lnTo>
                  <a:lnTo>
                    <a:pt x="1866" y="466"/>
                  </a:lnTo>
                  <a:lnTo>
                    <a:pt x="1856" y="438"/>
                  </a:lnTo>
                  <a:lnTo>
                    <a:pt x="1844" y="410"/>
                  </a:lnTo>
                  <a:lnTo>
                    <a:pt x="1828" y="383"/>
                  </a:lnTo>
                  <a:lnTo>
                    <a:pt x="1812" y="357"/>
                  </a:lnTo>
                  <a:lnTo>
                    <a:pt x="1793" y="331"/>
                  </a:lnTo>
                  <a:lnTo>
                    <a:pt x="1771" y="305"/>
                  </a:lnTo>
                  <a:lnTo>
                    <a:pt x="1749" y="281"/>
                  </a:lnTo>
                  <a:lnTo>
                    <a:pt x="1725" y="257"/>
                  </a:lnTo>
                  <a:lnTo>
                    <a:pt x="1698" y="235"/>
                  </a:lnTo>
                  <a:lnTo>
                    <a:pt x="1670" y="212"/>
                  </a:lnTo>
                  <a:lnTo>
                    <a:pt x="1640" y="191"/>
                  </a:lnTo>
                  <a:lnTo>
                    <a:pt x="1609" y="171"/>
                  </a:lnTo>
                  <a:lnTo>
                    <a:pt x="1576" y="152"/>
                  </a:lnTo>
                  <a:lnTo>
                    <a:pt x="1542" y="134"/>
                  </a:lnTo>
                  <a:lnTo>
                    <a:pt x="1507" y="116"/>
                  </a:lnTo>
                  <a:lnTo>
                    <a:pt x="1470" y="100"/>
                  </a:lnTo>
                  <a:lnTo>
                    <a:pt x="1431" y="84"/>
                  </a:lnTo>
                  <a:lnTo>
                    <a:pt x="1391" y="71"/>
                  </a:lnTo>
                  <a:lnTo>
                    <a:pt x="1352" y="57"/>
                  </a:lnTo>
                  <a:lnTo>
                    <a:pt x="1309" y="46"/>
                  </a:lnTo>
                  <a:lnTo>
                    <a:pt x="1267" y="36"/>
                  </a:lnTo>
                  <a:lnTo>
                    <a:pt x="1223" y="26"/>
                  </a:lnTo>
                  <a:lnTo>
                    <a:pt x="1178" y="18"/>
                  </a:lnTo>
                  <a:lnTo>
                    <a:pt x="1132" y="12"/>
                  </a:lnTo>
                  <a:lnTo>
                    <a:pt x="1086" y="7"/>
                  </a:lnTo>
                  <a:lnTo>
                    <a:pt x="1038" y="3"/>
                  </a:lnTo>
                  <a:lnTo>
                    <a:pt x="990" y="1"/>
                  </a:lnTo>
                  <a:lnTo>
                    <a:pt x="942" y="0"/>
                  </a:lnTo>
                  <a:close/>
                </a:path>
              </a:pathLst>
            </a:custGeom>
            <a:solidFill>
              <a:srgbClr val="147A1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8"/>
            <p:cNvSpPr>
              <a:spLocks/>
            </p:cNvSpPr>
            <p:nvPr/>
          </p:nvSpPr>
          <p:spPr bwMode="auto">
            <a:xfrm>
              <a:off x="627" y="295"/>
              <a:ext cx="934" cy="577"/>
            </a:xfrm>
            <a:custGeom>
              <a:avLst/>
              <a:gdLst>
                <a:gd name="T0" fmla="*/ 837 w 1866"/>
                <a:gd name="T1" fmla="*/ 3 h 1153"/>
                <a:gd name="T2" fmla="*/ 698 w 1866"/>
                <a:gd name="T3" fmla="*/ 18 h 1153"/>
                <a:gd name="T4" fmla="*/ 568 w 1866"/>
                <a:gd name="T5" fmla="*/ 45 h 1153"/>
                <a:gd name="T6" fmla="*/ 448 w 1866"/>
                <a:gd name="T7" fmla="*/ 83 h 1153"/>
                <a:gd name="T8" fmla="*/ 339 w 1866"/>
                <a:gd name="T9" fmla="*/ 131 h 1153"/>
                <a:gd name="T10" fmla="*/ 242 w 1866"/>
                <a:gd name="T11" fmla="*/ 188 h 1153"/>
                <a:gd name="T12" fmla="*/ 160 w 1866"/>
                <a:gd name="T13" fmla="*/ 254 h 1153"/>
                <a:gd name="T14" fmla="*/ 92 w 1866"/>
                <a:gd name="T15" fmla="*/ 327 h 1153"/>
                <a:gd name="T16" fmla="*/ 42 w 1866"/>
                <a:gd name="T17" fmla="*/ 405 h 1153"/>
                <a:gd name="T18" fmla="*/ 11 w 1866"/>
                <a:gd name="T19" fmla="*/ 488 h 1153"/>
                <a:gd name="T20" fmla="*/ 0 w 1866"/>
                <a:gd name="T21" fmla="*/ 576 h 1153"/>
                <a:gd name="T22" fmla="*/ 11 w 1866"/>
                <a:gd name="T23" fmla="*/ 664 h 1153"/>
                <a:gd name="T24" fmla="*/ 42 w 1866"/>
                <a:gd name="T25" fmla="*/ 748 h 1153"/>
                <a:gd name="T26" fmla="*/ 92 w 1866"/>
                <a:gd name="T27" fmla="*/ 826 h 1153"/>
                <a:gd name="T28" fmla="*/ 160 w 1866"/>
                <a:gd name="T29" fmla="*/ 898 h 1153"/>
                <a:gd name="T30" fmla="*/ 242 w 1866"/>
                <a:gd name="T31" fmla="*/ 965 h 1153"/>
                <a:gd name="T32" fmla="*/ 339 w 1866"/>
                <a:gd name="T33" fmla="*/ 1022 h 1153"/>
                <a:gd name="T34" fmla="*/ 448 w 1866"/>
                <a:gd name="T35" fmla="*/ 1070 h 1153"/>
                <a:gd name="T36" fmla="*/ 568 w 1866"/>
                <a:gd name="T37" fmla="*/ 1108 h 1153"/>
                <a:gd name="T38" fmla="*/ 698 w 1866"/>
                <a:gd name="T39" fmla="*/ 1135 h 1153"/>
                <a:gd name="T40" fmla="*/ 837 w 1866"/>
                <a:gd name="T41" fmla="*/ 1150 h 1153"/>
                <a:gd name="T42" fmla="*/ 980 w 1866"/>
                <a:gd name="T43" fmla="*/ 1152 h 1153"/>
                <a:gd name="T44" fmla="*/ 1120 w 1866"/>
                <a:gd name="T45" fmla="*/ 1142 h 1153"/>
                <a:gd name="T46" fmla="*/ 1253 w 1866"/>
                <a:gd name="T47" fmla="*/ 1118 h 1153"/>
                <a:gd name="T48" fmla="*/ 1377 w 1866"/>
                <a:gd name="T49" fmla="*/ 1084 h 1153"/>
                <a:gd name="T50" fmla="*/ 1490 w 1866"/>
                <a:gd name="T51" fmla="*/ 1039 h 1153"/>
                <a:gd name="T52" fmla="*/ 1592 w 1866"/>
                <a:gd name="T53" fmla="*/ 984 h 1153"/>
                <a:gd name="T54" fmla="*/ 1681 w 1866"/>
                <a:gd name="T55" fmla="*/ 922 h 1153"/>
                <a:gd name="T56" fmla="*/ 1753 w 1866"/>
                <a:gd name="T57" fmla="*/ 851 h 1153"/>
                <a:gd name="T58" fmla="*/ 1810 w 1866"/>
                <a:gd name="T59" fmla="*/ 775 h 1153"/>
                <a:gd name="T60" fmla="*/ 1848 w 1866"/>
                <a:gd name="T61" fmla="*/ 693 h 1153"/>
                <a:gd name="T62" fmla="*/ 1865 w 1866"/>
                <a:gd name="T63" fmla="*/ 605 h 1153"/>
                <a:gd name="T64" fmla="*/ 1862 w 1866"/>
                <a:gd name="T65" fmla="*/ 518 h 1153"/>
                <a:gd name="T66" fmla="*/ 1836 w 1866"/>
                <a:gd name="T67" fmla="*/ 432 h 1153"/>
                <a:gd name="T68" fmla="*/ 1793 w 1866"/>
                <a:gd name="T69" fmla="*/ 351 h 1153"/>
                <a:gd name="T70" fmla="*/ 1730 w 1866"/>
                <a:gd name="T71" fmla="*/ 277 h 1153"/>
                <a:gd name="T72" fmla="*/ 1653 w 1866"/>
                <a:gd name="T73" fmla="*/ 210 h 1153"/>
                <a:gd name="T74" fmla="*/ 1559 w 1866"/>
                <a:gd name="T75" fmla="*/ 149 h 1153"/>
                <a:gd name="T76" fmla="*/ 1455 w 1866"/>
                <a:gd name="T77" fmla="*/ 99 h 1153"/>
                <a:gd name="T78" fmla="*/ 1337 w 1866"/>
                <a:gd name="T79" fmla="*/ 57 h 1153"/>
                <a:gd name="T80" fmla="*/ 1210 w 1866"/>
                <a:gd name="T81" fmla="*/ 26 h 1153"/>
                <a:gd name="T82" fmla="*/ 1074 w 1866"/>
                <a:gd name="T83" fmla="*/ 7 h 1153"/>
                <a:gd name="T84" fmla="*/ 932 w 1866"/>
                <a:gd name="T85" fmla="*/ 0 h 1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66" h="1153">
                  <a:moveTo>
                    <a:pt x="932" y="0"/>
                  </a:moveTo>
                  <a:lnTo>
                    <a:pt x="884" y="1"/>
                  </a:lnTo>
                  <a:lnTo>
                    <a:pt x="837" y="3"/>
                  </a:lnTo>
                  <a:lnTo>
                    <a:pt x="790" y="7"/>
                  </a:lnTo>
                  <a:lnTo>
                    <a:pt x="744" y="11"/>
                  </a:lnTo>
                  <a:lnTo>
                    <a:pt x="698" y="18"/>
                  </a:lnTo>
                  <a:lnTo>
                    <a:pt x="655" y="26"/>
                  </a:lnTo>
                  <a:lnTo>
                    <a:pt x="611" y="35"/>
                  </a:lnTo>
                  <a:lnTo>
                    <a:pt x="568" y="45"/>
                  </a:lnTo>
                  <a:lnTo>
                    <a:pt x="527" y="57"/>
                  </a:lnTo>
                  <a:lnTo>
                    <a:pt x="488" y="69"/>
                  </a:lnTo>
                  <a:lnTo>
                    <a:pt x="448" y="83"/>
                  </a:lnTo>
                  <a:lnTo>
                    <a:pt x="411" y="99"/>
                  </a:lnTo>
                  <a:lnTo>
                    <a:pt x="375" y="114"/>
                  </a:lnTo>
                  <a:lnTo>
                    <a:pt x="339" y="131"/>
                  </a:lnTo>
                  <a:lnTo>
                    <a:pt x="305" y="149"/>
                  </a:lnTo>
                  <a:lnTo>
                    <a:pt x="273" y="168"/>
                  </a:lnTo>
                  <a:lnTo>
                    <a:pt x="242" y="188"/>
                  </a:lnTo>
                  <a:lnTo>
                    <a:pt x="212" y="210"/>
                  </a:lnTo>
                  <a:lnTo>
                    <a:pt x="185" y="231"/>
                  </a:lnTo>
                  <a:lnTo>
                    <a:pt x="160" y="254"/>
                  </a:lnTo>
                  <a:lnTo>
                    <a:pt x="134" y="277"/>
                  </a:lnTo>
                  <a:lnTo>
                    <a:pt x="113" y="302"/>
                  </a:lnTo>
                  <a:lnTo>
                    <a:pt x="92" y="327"/>
                  </a:lnTo>
                  <a:lnTo>
                    <a:pt x="73" y="351"/>
                  </a:lnTo>
                  <a:lnTo>
                    <a:pt x="56" y="378"/>
                  </a:lnTo>
                  <a:lnTo>
                    <a:pt x="42" y="405"/>
                  </a:lnTo>
                  <a:lnTo>
                    <a:pt x="30" y="432"/>
                  </a:lnTo>
                  <a:lnTo>
                    <a:pt x="18" y="460"/>
                  </a:lnTo>
                  <a:lnTo>
                    <a:pt x="11" y="488"/>
                  </a:lnTo>
                  <a:lnTo>
                    <a:pt x="4" y="518"/>
                  </a:lnTo>
                  <a:lnTo>
                    <a:pt x="1" y="547"/>
                  </a:lnTo>
                  <a:lnTo>
                    <a:pt x="0" y="576"/>
                  </a:lnTo>
                  <a:lnTo>
                    <a:pt x="1" y="605"/>
                  </a:lnTo>
                  <a:lnTo>
                    <a:pt x="4" y="636"/>
                  </a:lnTo>
                  <a:lnTo>
                    <a:pt x="11" y="664"/>
                  </a:lnTo>
                  <a:lnTo>
                    <a:pt x="18" y="693"/>
                  </a:lnTo>
                  <a:lnTo>
                    <a:pt x="30" y="720"/>
                  </a:lnTo>
                  <a:lnTo>
                    <a:pt x="42" y="748"/>
                  </a:lnTo>
                  <a:lnTo>
                    <a:pt x="56" y="775"/>
                  </a:lnTo>
                  <a:lnTo>
                    <a:pt x="73" y="801"/>
                  </a:lnTo>
                  <a:lnTo>
                    <a:pt x="92" y="826"/>
                  </a:lnTo>
                  <a:lnTo>
                    <a:pt x="113" y="851"/>
                  </a:lnTo>
                  <a:lnTo>
                    <a:pt x="134" y="876"/>
                  </a:lnTo>
                  <a:lnTo>
                    <a:pt x="160" y="898"/>
                  </a:lnTo>
                  <a:lnTo>
                    <a:pt x="185" y="922"/>
                  </a:lnTo>
                  <a:lnTo>
                    <a:pt x="212" y="943"/>
                  </a:lnTo>
                  <a:lnTo>
                    <a:pt x="242" y="965"/>
                  </a:lnTo>
                  <a:lnTo>
                    <a:pt x="273" y="984"/>
                  </a:lnTo>
                  <a:lnTo>
                    <a:pt x="305" y="1004"/>
                  </a:lnTo>
                  <a:lnTo>
                    <a:pt x="339" y="1022"/>
                  </a:lnTo>
                  <a:lnTo>
                    <a:pt x="375" y="1039"/>
                  </a:lnTo>
                  <a:lnTo>
                    <a:pt x="411" y="1054"/>
                  </a:lnTo>
                  <a:lnTo>
                    <a:pt x="448" y="1070"/>
                  </a:lnTo>
                  <a:lnTo>
                    <a:pt x="488" y="1084"/>
                  </a:lnTo>
                  <a:lnTo>
                    <a:pt x="527" y="1096"/>
                  </a:lnTo>
                  <a:lnTo>
                    <a:pt x="568" y="1108"/>
                  </a:lnTo>
                  <a:lnTo>
                    <a:pt x="611" y="1118"/>
                  </a:lnTo>
                  <a:lnTo>
                    <a:pt x="655" y="1127"/>
                  </a:lnTo>
                  <a:lnTo>
                    <a:pt x="698" y="1135"/>
                  </a:lnTo>
                  <a:lnTo>
                    <a:pt x="744" y="1142"/>
                  </a:lnTo>
                  <a:lnTo>
                    <a:pt x="790" y="1147"/>
                  </a:lnTo>
                  <a:lnTo>
                    <a:pt x="837" y="1150"/>
                  </a:lnTo>
                  <a:lnTo>
                    <a:pt x="884" y="1152"/>
                  </a:lnTo>
                  <a:lnTo>
                    <a:pt x="932" y="1153"/>
                  </a:lnTo>
                  <a:lnTo>
                    <a:pt x="980" y="1152"/>
                  </a:lnTo>
                  <a:lnTo>
                    <a:pt x="1028" y="1150"/>
                  </a:lnTo>
                  <a:lnTo>
                    <a:pt x="1074" y="1147"/>
                  </a:lnTo>
                  <a:lnTo>
                    <a:pt x="1120" y="1142"/>
                  </a:lnTo>
                  <a:lnTo>
                    <a:pt x="1165" y="1135"/>
                  </a:lnTo>
                  <a:lnTo>
                    <a:pt x="1210" y="1127"/>
                  </a:lnTo>
                  <a:lnTo>
                    <a:pt x="1253" y="1118"/>
                  </a:lnTo>
                  <a:lnTo>
                    <a:pt x="1295" y="1108"/>
                  </a:lnTo>
                  <a:lnTo>
                    <a:pt x="1337" y="1096"/>
                  </a:lnTo>
                  <a:lnTo>
                    <a:pt x="1377" y="1084"/>
                  </a:lnTo>
                  <a:lnTo>
                    <a:pt x="1417" y="1070"/>
                  </a:lnTo>
                  <a:lnTo>
                    <a:pt x="1455" y="1054"/>
                  </a:lnTo>
                  <a:lnTo>
                    <a:pt x="1490" y="1039"/>
                  </a:lnTo>
                  <a:lnTo>
                    <a:pt x="1525" y="1022"/>
                  </a:lnTo>
                  <a:lnTo>
                    <a:pt x="1559" y="1004"/>
                  </a:lnTo>
                  <a:lnTo>
                    <a:pt x="1592" y="984"/>
                  </a:lnTo>
                  <a:lnTo>
                    <a:pt x="1623" y="965"/>
                  </a:lnTo>
                  <a:lnTo>
                    <a:pt x="1653" y="943"/>
                  </a:lnTo>
                  <a:lnTo>
                    <a:pt x="1681" y="922"/>
                  </a:lnTo>
                  <a:lnTo>
                    <a:pt x="1706" y="898"/>
                  </a:lnTo>
                  <a:lnTo>
                    <a:pt x="1730" y="876"/>
                  </a:lnTo>
                  <a:lnTo>
                    <a:pt x="1753" y="851"/>
                  </a:lnTo>
                  <a:lnTo>
                    <a:pt x="1774" y="826"/>
                  </a:lnTo>
                  <a:lnTo>
                    <a:pt x="1793" y="801"/>
                  </a:lnTo>
                  <a:lnTo>
                    <a:pt x="1810" y="775"/>
                  </a:lnTo>
                  <a:lnTo>
                    <a:pt x="1824" y="748"/>
                  </a:lnTo>
                  <a:lnTo>
                    <a:pt x="1836" y="720"/>
                  </a:lnTo>
                  <a:lnTo>
                    <a:pt x="1848" y="693"/>
                  </a:lnTo>
                  <a:lnTo>
                    <a:pt x="1855" y="664"/>
                  </a:lnTo>
                  <a:lnTo>
                    <a:pt x="1862" y="636"/>
                  </a:lnTo>
                  <a:lnTo>
                    <a:pt x="1865" y="605"/>
                  </a:lnTo>
                  <a:lnTo>
                    <a:pt x="1866" y="576"/>
                  </a:lnTo>
                  <a:lnTo>
                    <a:pt x="1865" y="547"/>
                  </a:lnTo>
                  <a:lnTo>
                    <a:pt x="1862" y="518"/>
                  </a:lnTo>
                  <a:lnTo>
                    <a:pt x="1855" y="488"/>
                  </a:lnTo>
                  <a:lnTo>
                    <a:pt x="1848" y="460"/>
                  </a:lnTo>
                  <a:lnTo>
                    <a:pt x="1836" y="432"/>
                  </a:lnTo>
                  <a:lnTo>
                    <a:pt x="1824" y="405"/>
                  </a:lnTo>
                  <a:lnTo>
                    <a:pt x="1810" y="378"/>
                  </a:lnTo>
                  <a:lnTo>
                    <a:pt x="1793" y="351"/>
                  </a:lnTo>
                  <a:lnTo>
                    <a:pt x="1774" y="327"/>
                  </a:lnTo>
                  <a:lnTo>
                    <a:pt x="1753" y="302"/>
                  </a:lnTo>
                  <a:lnTo>
                    <a:pt x="1730" y="277"/>
                  </a:lnTo>
                  <a:lnTo>
                    <a:pt x="1706" y="254"/>
                  </a:lnTo>
                  <a:lnTo>
                    <a:pt x="1681" y="231"/>
                  </a:lnTo>
                  <a:lnTo>
                    <a:pt x="1653" y="210"/>
                  </a:lnTo>
                  <a:lnTo>
                    <a:pt x="1623" y="188"/>
                  </a:lnTo>
                  <a:lnTo>
                    <a:pt x="1592" y="168"/>
                  </a:lnTo>
                  <a:lnTo>
                    <a:pt x="1559" y="149"/>
                  </a:lnTo>
                  <a:lnTo>
                    <a:pt x="1525" y="131"/>
                  </a:lnTo>
                  <a:lnTo>
                    <a:pt x="1490" y="114"/>
                  </a:lnTo>
                  <a:lnTo>
                    <a:pt x="1455" y="99"/>
                  </a:lnTo>
                  <a:lnTo>
                    <a:pt x="1417" y="83"/>
                  </a:lnTo>
                  <a:lnTo>
                    <a:pt x="1377" y="69"/>
                  </a:lnTo>
                  <a:lnTo>
                    <a:pt x="1337" y="57"/>
                  </a:lnTo>
                  <a:lnTo>
                    <a:pt x="1295" y="45"/>
                  </a:lnTo>
                  <a:lnTo>
                    <a:pt x="1253" y="35"/>
                  </a:lnTo>
                  <a:lnTo>
                    <a:pt x="1210" y="26"/>
                  </a:lnTo>
                  <a:lnTo>
                    <a:pt x="1165" y="18"/>
                  </a:lnTo>
                  <a:lnTo>
                    <a:pt x="1120" y="11"/>
                  </a:lnTo>
                  <a:lnTo>
                    <a:pt x="1074" y="7"/>
                  </a:lnTo>
                  <a:lnTo>
                    <a:pt x="1028" y="3"/>
                  </a:lnTo>
                  <a:lnTo>
                    <a:pt x="980" y="1"/>
                  </a:lnTo>
                  <a:lnTo>
                    <a:pt x="932" y="0"/>
                  </a:lnTo>
                  <a:close/>
                </a:path>
              </a:pathLst>
            </a:custGeom>
            <a:solidFill>
              <a:srgbClr val="1C7F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9"/>
            <p:cNvSpPr>
              <a:spLocks/>
            </p:cNvSpPr>
            <p:nvPr/>
          </p:nvSpPr>
          <p:spPr bwMode="auto">
            <a:xfrm>
              <a:off x="632" y="299"/>
              <a:ext cx="924" cy="570"/>
            </a:xfrm>
            <a:custGeom>
              <a:avLst/>
              <a:gdLst>
                <a:gd name="T0" fmla="*/ 827 w 1846"/>
                <a:gd name="T1" fmla="*/ 3 h 1140"/>
                <a:gd name="T2" fmla="*/ 691 w 1846"/>
                <a:gd name="T3" fmla="*/ 18 h 1140"/>
                <a:gd name="T4" fmla="*/ 563 w 1846"/>
                <a:gd name="T5" fmla="*/ 44 h 1140"/>
                <a:gd name="T6" fmla="*/ 444 w 1846"/>
                <a:gd name="T7" fmla="*/ 82 h 1140"/>
                <a:gd name="T8" fmla="*/ 335 w 1846"/>
                <a:gd name="T9" fmla="*/ 130 h 1140"/>
                <a:gd name="T10" fmla="*/ 239 w 1846"/>
                <a:gd name="T11" fmla="*/ 186 h 1140"/>
                <a:gd name="T12" fmla="*/ 157 w 1846"/>
                <a:gd name="T13" fmla="*/ 251 h 1140"/>
                <a:gd name="T14" fmla="*/ 90 w 1846"/>
                <a:gd name="T15" fmla="*/ 322 h 1140"/>
                <a:gd name="T16" fmla="*/ 41 w 1846"/>
                <a:gd name="T17" fmla="*/ 399 h 1140"/>
                <a:gd name="T18" fmla="*/ 11 w 1846"/>
                <a:gd name="T19" fmla="*/ 482 h 1140"/>
                <a:gd name="T20" fmla="*/ 0 w 1846"/>
                <a:gd name="T21" fmla="*/ 569 h 1140"/>
                <a:gd name="T22" fmla="*/ 11 w 1846"/>
                <a:gd name="T23" fmla="*/ 655 h 1140"/>
                <a:gd name="T24" fmla="*/ 41 w 1846"/>
                <a:gd name="T25" fmla="*/ 739 h 1140"/>
                <a:gd name="T26" fmla="*/ 90 w 1846"/>
                <a:gd name="T27" fmla="*/ 816 h 1140"/>
                <a:gd name="T28" fmla="*/ 157 w 1846"/>
                <a:gd name="T29" fmla="*/ 888 h 1140"/>
                <a:gd name="T30" fmla="*/ 239 w 1846"/>
                <a:gd name="T31" fmla="*/ 952 h 1140"/>
                <a:gd name="T32" fmla="*/ 335 w 1846"/>
                <a:gd name="T33" fmla="*/ 1009 h 1140"/>
                <a:gd name="T34" fmla="*/ 444 w 1846"/>
                <a:gd name="T35" fmla="*/ 1056 h 1140"/>
                <a:gd name="T36" fmla="*/ 563 w 1846"/>
                <a:gd name="T37" fmla="*/ 1095 h 1140"/>
                <a:gd name="T38" fmla="*/ 691 w 1846"/>
                <a:gd name="T39" fmla="*/ 1122 h 1140"/>
                <a:gd name="T40" fmla="*/ 827 w 1846"/>
                <a:gd name="T41" fmla="*/ 1136 h 1140"/>
                <a:gd name="T42" fmla="*/ 970 w 1846"/>
                <a:gd name="T43" fmla="*/ 1138 h 1140"/>
                <a:gd name="T44" fmla="*/ 1108 w 1846"/>
                <a:gd name="T45" fmla="*/ 1128 h 1140"/>
                <a:gd name="T46" fmla="*/ 1240 w 1846"/>
                <a:gd name="T47" fmla="*/ 1105 h 1140"/>
                <a:gd name="T48" fmla="*/ 1363 w 1846"/>
                <a:gd name="T49" fmla="*/ 1071 h 1140"/>
                <a:gd name="T50" fmla="*/ 1474 w 1846"/>
                <a:gd name="T51" fmla="*/ 1026 h 1140"/>
                <a:gd name="T52" fmla="*/ 1575 w 1846"/>
                <a:gd name="T53" fmla="*/ 972 h 1140"/>
                <a:gd name="T54" fmla="*/ 1662 w 1846"/>
                <a:gd name="T55" fmla="*/ 910 h 1140"/>
                <a:gd name="T56" fmla="*/ 1735 w 1846"/>
                <a:gd name="T57" fmla="*/ 841 h 1140"/>
                <a:gd name="T58" fmla="*/ 1790 w 1846"/>
                <a:gd name="T59" fmla="*/ 764 h 1140"/>
                <a:gd name="T60" fmla="*/ 1828 w 1846"/>
                <a:gd name="T61" fmla="*/ 684 h 1140"/>
                <a:gd name="T62" fmla="*/ 1845 w 1846"/>
                <a:gd name="T63" fmla="*/ 598 h 1140"/>
                <a:gd name="T64" fmla="*/ 1842 w 1846"/>
                <a:gd name="T65" fmla="*/ 511 h 1140"/>
                <a:gd name="T66" fmla="*/ 1817 w 1846"/>
                <a:gd name="T67" fmla="*/ 426 h 1140"/>
                <a:gd name="T68" fmla="*/ 1774 w 1846"/>
                <a:gd name="T69" fmla="*/ 348 h 1140"/>
                <a:gd name="T70" fmla="*/ 1712 w 1846"/>
                <a:gd name="T71" fmla="*/ 274 h 1140"/>
                <a:gd name="T72" fmla="*/ 1636 w 1846"/>
                <a:gd name="T73" fmla="*/ 207 h 1140"/>
                <a:gd name="T74" fmla="*/ 1544 w 1846"/>
                <a:gd name="T75" fmla="*/ 148 h 1140"/>
                <a:gd name="T76" fmla="*/ 1439 w 1846"/>
                <a:gd name="T77" fmla="*/ 97 h 1140"/>
                <a:gd name="T78" fmla="*/ 1322 w 1846"/>
                <a:gd name="T79" fmla="*/ 56 h 1140"/>
                <a:gd name="T80" fmla="*/ 1196 w 1846"/>
                <a:gd name="T81" fmla="*/ 25 h 1140"/>
                <a:gd name="T82" fmla="*/ 1063 w 1846"/>
                <a:gd name="T83" fmla="*/ 6 h 1140"/>
                <a:gd name="T84" fmla="*/ 922 w 1846"/>
                <a:gd name="T85" fmla="*/ 0 h 1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46" h="1140">
                  <a:moveTo>
                    <a:pt x="922" y="0"/>
                  </a:moveTo>
                  <a:lnTo>
                    <a:pt x="874" y="1"/>
                  </a:lnTo>
                  <a:lnTo>
                    <a:pt x="827" y="3"/>
                  </a:lnTo>
                  <a:lnTo>
                    <a:pt x="782" y="6"/>
                  </a:lnTo>
                  <a:lnTo>
                    <a:pt x="736" y="11"/>
                  </a:lnTo>
                  <a:lnTo>
                    <a:pt x="691" y="18"/>
                  </a:lnTo>
                  <a:lnTo>
                    <a:pt x="647" y="25"/>
                  </a:lnTo>
                  <a:lnTo>
                    <a:pt x="605" y="34"/>
                  </a:lnTo>
                  <a:lnTo>
                    <a:pt x="563" y="44"/>
                  </a:lnTo>
                  <a:lnTo>
                    <a:pt x="522" y="56"/>
                  </a:lnTo>
                  <a:lnTo>
                    <a:pt x="482" y="68"/>
                  </a:lnTo>
                  <a:lnTo>
                    <a:pt x="444" y="82"/>
                  </a:lnTo>
                  <a:lnTo>
                    <a:pt x="407" y="97"/>
                  </a:lnTo>
                  <a:lnTo>
                    <a:pt x="370" y="113"/>
                  </a:lnTo>
                  <a:lnTo>
                    <a:pt x="335" y="130"/>
                  </a:lnTo>
                  <a:lnTo>
                    <a:pt x="302" y="148"/>
                  </a:lnTo>
                  <a:lnTo>
                    <a:pt x="270" y="166"/>
                  </a:lnTo>
                  <a:lnTo>
                    <a:pt x="239" y="186"/>
                  </a:lnTo>
                  <a:lnTo>
                    <a:pt x="210" y="207"/>
                  </a:lnTo>
                  <a:lnTo>
                    <a:pt x="184" y="229"/>
                  </a:lnTo>
                  <a:lnTo>
                    <a:pt x="157" y="251"/>
                  </a:lnTo>
                  <a:lnTo>
                    <a:pt x="133" y="274"/>
                  </a:lnTo>
                  <a:lnTo>
                    <a:pt x="112" y="297"/>
                  </a:lnTo>
                  <a:lnTo>
                    <a:pt x="90" y="322"/>
                  </a:lnTo>
                  <a:lnTo>
                    <a:pt x="72" y="348"/>
                  </a:lnTo>
                  <a:lnTo>
                    <a:pt x="56" y="374"/>
                  </a:lnTo>
                  <a:lnTo>
                    <a:pt x="41" y="399"/>
                  </a:lnTo>
                  <a:lnTo>
                    <a:pt x="30" y="426"/>
                  </a:lnTo>
                  <a:lnTo>
                    <a:pt x="18" y="454"/>
                  </a:lnTo>
                  <a:lnTo>
                    <a:pt x="11" y="482"/>
                  </a:lnTo>
                  <a:lnTo>
                    <a:pt x="4" y="511"/>
                  </a:lnTo>
                  <a:lnTo>
                    <a:pt x="1" y="540"/>
                  </a:lnTo>
                  <a:lnTo>
                    <a:pt x="0" y="569"/>
                  </a:lnTo>
                  <a:lnTo>
                    <a:pt x="1" y="598"/>
                  </a:lnTo>
                  <a:lnTo>
                    <a:pt x="4" y="627"/>
                  </a:lnTo>
                  <a:lnTo>
                    <a:pt x="11" y="655"/>
                  </a:lnTo>
                  <a:lnTo>
                    <a:pt x="18" y="684"/>
                  </a:lnTo>
                  <a:lnTo>
                    <a:pt x="30" y="712"/>
                  </a:lnTo>
                  <a:lnTo>
                    <a:pt x="41" y="739"/>
                  </a:lnTo>
                  <a:lnTo>
                    <a:pt x="56" y="764"/>
                  </a:lnTo>
                  <a:lnTo>
                    <a:pt x="72" y="790"/>
                  </a:lnTo>
                  <a:lnTo>
                    <a:pt x="90" y="816"/>
                  </a:lnTo>
                  <a:lnTo>
                    <a:pt x="112" y="841"/>
                  </a:lnTo>
                  <a:lnTo>
                    <a:pt x="133" y="864"/>
                  </a:lnTo>
                  <a:lnTo>
                    <a:pt x="157" y="888"/>
                  </a:lnTo>
                  <a:lnTo>
                    <a:pt x="184" y="910"/>
                  </a:lnTo>
                  <a:lnTo>
                    <a:pt x="210" y="932"/>
                  </a:lnTo>
                  <a:lnTo>
                    <a:pt x="239" y="952"/>
                  </a:lnTo>
                  <a:lnTo>
                    <a:pt x="270" y="972"/>
                  </a:lnTo>
                  <a:lnTo>
                    <a:pt x="302" y="991"/>
                  </a:lnTo>
                  <a:lnTo>
                    <a:pt x="335" y="1009"/>
                  </a:lnTo>
                  <a:lnTo>
                    <a:pt x="370" y="1026"/>
                  </a:lnTo>
                  <a:lnTo>
                    <a:pt x="407" y="1042"/>
                  </a:lnTo>
                  <a:lnTo>
                    <a:pt x="444" y="1056"/>
                  </a:lnTo>
                  <a:lnTo>
                    <a:pt x="482" y="1071"/>
                  </a:lnTo>
                  <a:lnTo>
                    <a:pt x="522" y="1083"/>
                  </a:lnTo>
                  <a:lnTo>
                    <a:pt x="563" y="1095"/>
                  </a:lnTo>
                  <a:lnTo>
                    <a:pt x="605" y="1105"/>
                  </a:lnTo>
                  <a:lnTo>
                    <a:pt x="647" y="1114"/>
                  </a:lnTo>
                  <a:lnTo>
                    <a:pt x="691" y="1122"/>
                  </a:lnTo>
                  <a:lnTo>
                    <a:pt x="736" y="1128"/>
                  </a:lnTo>
                  <a:lnTo>
                    <a:pt x="782" y="1133"/>
                  </a:lnTo>
                  <a:lnTo>
                    <a:pt x="827" y="1136"/>
                  </a:lnTo>
                  <a:lnTo>
                    <a:pt x="874" y="1138"/>
                  </a:lnTo>
                  <a:lnTo>
                    <a:pt x="922" y="1140"/>
                  </a:lnTo>
                  <a:lnTo>
                    <a:pt x="970" y="1138"/>
                  </a:lnTo>
                  <a:lnTo>
                    <a:pt x="1016" y="1136"/>
                  </a:lnTo>
                  <a:lnTo>
                    <a:pt x="1063" y="1133"/>
                  </a:lnTo>
                  <a:lnTo>
                    <a:pt x="1108" y="1128"/>
                  </a:lnTo>
                  <a:lnTo>
                    <a:pt x="1152" y="1122"/>
                  </a:lnTo>
                  <a:lnTo>
                    <a:pt x="1196" y="1114"/>
                  </a:lnTo>
                  <a:lnTo>
                    <a:pt x="1240" y="1105"/>
                  </a:lnTo>
                  <a:lnTo>
                    <a:pt x="1281" y="1095"/>
                  </a:lnTo>
                  <a:lnTo>
                    <a:pt x="1322" y="1083"/>
                  </a:lnTo>
                  <a:lnTo>
                    <a:pt x="1363" y="1071"/>
                  </a:lnTo>
                  <a:lnTo>
                    <a:pt x="1401" y="1056"/>
                  </a:lnTo>
                  <a:lnTo>
                    <a:pt x="1439" y="1042"/>
                  </a:lnTo>
                  <a:lnTo>
                    <a:pt x="1474" y="1026"/>
                  </a:lnTo>
                  <a:lnTo>
                    <a:pt x="1510" y="1009"/>
                  </a:lnTo>
                  <a:lnTo>
                    <a:pt x="1544" y="991"/>
                  </a:lnTo>
                  <a:lnTo>
                    <a:pt x="1575" y="972"/>
                  </a:lnTo>
                  <a:lnTo>
                    <a:pt x="1606" y="952"/>
                  </a:lnTo>
                  <a:lnTo>
                    <a:pt x="1636" y="932"/>
                  </a:lnTo>
                  <a:lnTo>
                    <a:pt x="1662" y="910"/>
                  </a:lnTo>
                  <a:lnTo>
                    <a:pt x="1688" y="888"/>
                  </a:lnTo>
                  <a:lnTo>
                    <a:pt x="1712" y="864"/>
                  </a:lnTo>
                  <a:lnTo>
                    <a:pt x="1735" y="841"/>
                  </a:lnTo>
                  <a:lnTo>
                    <a:pt x="1754" y="816"/>
                  </a:lnTo>
                  <a:lnTo>
                    <a:pt x="1774" y="790"/>
                  </a:lnTo>
                  <a:lnTo>
                    <a:pt x="1790" y="764"/>
                  </a:lnTo>
                  <a:lnTo>
                    <a:pt x="1805" y="739"/>
                  </a:lnTo>
                  <a:lnTo>
                    <a:pt x="1817" y="712"/>
                  </a:lnTo>
                  <a:lnTo>
                    <a:pt x="1828" y="684"/>
                  </a:lnTo>
                  <a:lnTo>
                    <a:pt x="1835" y="655"/>
                  </a:lnTo>
                  <a:lnTo>
                    <a:pt x="1842" y="627"/>
                  </a:lnTo>
                  <a:lnTo>
                    <a:pt x="1845" y="598"/>
                  </a:lnTo>
                  <a:lnTo>
                    <a:pt x="1846" y="569"/>
                  </a:lnTo>
                  <a:lnTo>
                    <a:pt x="1845" y="540"/>
                  </a:lnTo>
                  <a:lnTo>
                    <a:pt x="1842" y="511"/>
                  </a:lnTo>
                  <a:lnTo>
                    <a:pt x="1835" y="482"/>
                  </a:lnTo>
                  <a:lnTo>
                    <a:pt x="1828" y="454"/>
                  </a:lnTo>
                  <a:lnTo>
                    <a:pt x="1817" y="426"/>
                  </a:lnTo>
                  <a:lnTo>
                    <a:pt x="1805" y="399"/>
                  </a:lnTo>
                  <a:lnTo>
                    <a:pt x="1790" y="374"/>
                  </a:lnTo>
                  <a:lnTo>
                    <a:pt x="1774" y="348"/>
                  </a:lnTo>
                  <a:lnTo>
                    <a:pt x="1754" y="322"/>
                  </a:lnTo>
                  <a:lnTo>
                    <a:pt x="1735" y="297"/>
                  </a:lnTo>
                  <a:lnTo>
                    <a:pt x="1712" y="274"/>
                  </a:lnTo>
                  <a:lnTo>
                    <a:pt x="1688" y="251"/>
                  </a:lnTo>
                  <a:lnTo>
                    <a:pt x="1662" y="229"/>
                  </a:lnTo>
                  <a:lnTo>
                    <a:pt x="1636" y="207"/>
                  </a:lnTo>
                  <a:lnTo>
                    <a:pt x="1606" y="186"/>
                  </a:lnTo>
                  <a:lnTo>
                    <a:pt x="1575" y="166"/>
                  </a:lnTo>
                  <a:lnTo>
                    <a:pt x="1544" y="148"/>
                  </a:lnTo>
                  <a:lnTo>
                    <a:pt x="1510" y="130"/>
                  </a:lnTo>
                  <a:lnTo>
                    <a:pt x="1474" y="113"/>
                  </a:lnTo>
                  <a:lnTo>
                    <a:pt x="1439" y="97"/>
                  </a:lnTo>
                  <a:lnTo>
                    <a:pt x="1401" y="82"/>
                  </a:lnTo>
                  <a:lnTo>
                    <a:pt x="1363" y="68"/>
                  </a:lnTo>
                  <a:lnTo>
                    <a:pt x="1322" y="56"/>
                  </a:lnTo>
                  <a:lnTo>
                    <a:pt x="1281" y="44"/>
                  </a:lnTo>
                  <a:lnTo>
                    <a:pt x="1240" y="34"/>
                  </a:lnTo>
                  <a:lnTo>
                    <a:pt x="1196" y="25"/>
                  </a:lnTo>
                  <a:lnTo>
                    <a:pt x="1152" y="18"/>
                  </a:lnTo>
                  <a:lnTo>
                    <a:pt x="1108" y="11"/>
                  </a:lnTo>
                  <a:lnTo>
                    <a:pt x="1063" y="6"/>
                  </a:lnTo>
                  <a:lnTo>
                    <a:pt x="1016" y="3"/>
                  </a:lnTo>
                  <a:lnTo>
                    <a:pt x="970" y="1"/>
                  </a:lnTo>
                  <a:lnTo>
                    <a:pt x="922" y="0"/>
                  </a:lnTo>
                  <a:close/>
                </a:path>
              </a:pathLst>
            </a:custGeom>
            <a:solidFill>
              <a:srgbClr val="2887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p:cNvSpPr>
              <a:spLocks/>
            </p:cNvSpPr>
            <p:nvPr/>
          </p:nvSpPr>
          <p:spPr bwMode="auto">
            <a:xfrm>
              <a:off x="637" y="302"/>
              <a:ext cx="914" cy="563"/>
            </a:xfrm>
            <a:custGeom>
              <a:avLst/>
              <a:gdLst>
                <a:gd name="T0" fmla="*/ 818 w 1826"/>
                <a:gd name="T1" fmla="*/ 4 h 1126"/>
                <a:gd name="T2" fmla="*/ 640 w 1826"/>
                <a:gd name="T3" fmla="*/ 26 h 1126"/>
                <a:gd name="T4" fmla="*/ 478 w 1826"/>
                <a:gd name="T5" fmla="*/ 69 h 1126"/>
                <a:gd name="T6" fmla="*/ 332 w 1826"/>
                <a:gd name="T7" fmla="*/ 129 h 1126"/>
                <a:gd name="T8" fmla="*/ 208 w 1826"/>
                <a:gd name="T9" fmla="*/ 206 h 1126"/>
                <a:gd name="T10" fmla="*/ 110 w 1826"/>
                <a:gd name="T11" fmla="*/ 296 h 1126"/>
                <a:gd name="T12" fmla="*/ 41 w 1826"/>
                <a:gd name="T13" fmla="*/ 396 h 1126"/>
                <a:gd name="T14" fmla="*/ 4 w 1826"/>
                <a:gd name="T15" fmla="*/ 506 h 1126"/>
                <a:gd name="T16" fmla="*/ 4 w 1826"/>
                <a:gd name="T17" fmla="*/ 620 h 1126"/>
                <a:gd name="T18" fmla="*/ 41 w 1826"/>
                <a:gd name="T19" fmla="*/ 730 h 1126"/>
                <a:gd name="T20" fmla="*/ 110 w 1826"/>
                <a:gd name="T21" fmla="*/ 831 h 1126"/>
                <a:gd name="T22" fmla="*/ 208 w 1826"/>
                <a:gd name="T23" fmla="*/ 921 h 1126"/>
                <a:gd name="T24" fmla="*/ 332 w 1826"/>
                <a:gd name="T25" fmla="*/ 998 h 1126"/>
                <a:gd name="T26" fmla="*/ 478 w 1826"/>
                <a:gd name="T27" fmla="*/ 1058 h 1126"/>
                <a:gd name="T28" fmla="*/ 640 w 1826"/>
                <a:gd name="T29" fmla="*/ 1101 h 1126"/>
                <a:gd name="T30" fmla="*/ 818 w 1826"/>
                <a:gd name="T31" fmla="*/ 1122 h 1126"/>
                <a:gd name="T32" fmla="*/ 1005 w 1826"/>
                <a:gd name="T33" fmla="*/ 1122 h 1126"/>
                <a:gd name="T34" fmla="*/ 1183 w 1826"/>
                <a:gd name="T35" fmla="*/ 1101 h 1126"/>
                <a:gd name="T36" fmla="*/ 1347 w 1826"/>
                <a:gd name="T37" fmla="*/ 1058 h 1126"/>
                <a:gd name="T38" fmla="*/ 1493 w 1826"/>
                <a:gd name="T39" fmla="*/ 998 h 1126"/>
                <a:gd name="T40" fmla="*/ 1617 w 1826"/>
                <a:gd name="T41" fmla="*/ 921 h 1126"/>
                <a:gd name="T42" fmla="*/ 1716 w 1826"/>
                <a:gd name="T43" fmla="*/ 831 h 1126"/>
                <a:gd name="T44" fmla="*/ 1785 w 1826"/>
                <a:gd name="T45" fmla="*/ 730 h 1126"/>
                <a:gd name="T46" fmla="*/ 1822 w 1826"/>
                <a:gd name="T47" fmla="*/ 620 h 1126"/>
                <a:gd name="T48" fmla="*/ 1822 w 1826"/>
                <a:gd name="T49" fmla="*/ 506 h 1126"/>
                <a:gd name="T50" fmla="*/ 1785 w 1826"/>
                <a:gd name="T51" fmla="*/ 396 h 1126"/>
                <a:gd name="T52" fmla="*/ 1716 w 1826"/>
                <a:gd name="T53" fmla="*/ 296 h 1126"/>
                <a:gd name="T54" fmla="*/ 1617 w 1826"/>
                <a:gd name="T55" fmla="*/ 206 h 1126"/>
                <a:gd name="T56" fmla="*/ 1493 w 1826"/>
                <a:gd name="T57" fmla="*/ 129 h 1126"/>
                <a:gd name="T58" fmla="*/ 1347 w 1826"/>
                <a:gd name="T59" fmla="*/ 69 h 1126"/>
                <a:gd name="T60" fmla="*/ 1183 w 1826"/>
                <a:gd name="T61" fmla="*/ 26 h 1126"/>
                <a:gd name="T62" fmla="*/ 1005 w 1826"/>
                <a:gd name="T63" fmla="*/ 4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26" h="1126">
                  <a:moveTo>
                    <a:pt x="912" y="0"/>
                  </a:moveTo>
                  <a:lnTo>
                    <a:pt x="818" y="4"/>
                  </a:lnTo>
                  <a:lnTo>
                    <a:pt x="728" y="12"/>
                  </a:lnTo>
                  <a:lnTo>
                    <a:pt x="640" y="26"/>
                  </a:lnTo>
                  <a:lnTo>
                    <a:pt x="557" y="44"/>
                  </a:lnTo>
                  <a:lnTo>
                    <a:pt x="478" y="69"/>
                  </a:lnTo>
                  <a:lnTo>
                    <a:pt x="401" y="97"/>
                  </a:lnTo>
                  <a:lnTo>
                    <a:pt x="332" y="129"/>
                  </a:lnTo>
                  <a:lnTo>
                    <a:pt x="267" y="165"/>
                  </a:lnTo>
                  <a:lnTo>
                    <a:pt x="208" y="206"/>
                  </a:lnTo>
                  <a:lnTo>
                    <a:pt x="155" y="248"/>
                  </a:lnTo>
                  <a:lnTo>
                    <a:pt x="110" y="296"/>
                  </a:lnTo>
                  <a:lnTo>
                    <a:pt x="72" y="344"/>
                  </a:lnTo>
                  <a:lnTo>
                    <a:pt x="41" y="396"/>
                  </a:lnTo>
                  <a:lnTo>
                    <a:pt x="18" y="450"/>
                  </a:lnTo>
                  <a:lnTo>
                    <a:pt x="4" y="506"/>
                  </a:lnTo>
                  <a:lnTo>
                    <a:pt x="0" y="563"/>
                  </a:lnTo>
                  <a:lnTo>
                    <a:pt x="4" y="620"/>
                  </a:lnTo>
                  <a:lnTo>
                    <a:pt x="18" y="676"/>
                  </a:lnTo>
                  <a:lnTo>
                    <a:pt x="41" y="730"/>
                  </a:lnTo>
                  <a:lnTo>
                    <a:pt x="72" y="782"/>
                  </a:lnTo>
                  <a:lnTo>
                    <a:pt x="110" y="831"/>
                  </a:lnTo>
                  <a:lnTo>
                    <a:pt x="155" y="877"/>
                  </a:lnTo>
                  <a:lnTo>
                    <a:pt x="208" y="921"/>
                  </a:lnTo>
                  <a:lnTo>
                    <a:pt x="267" y="961"/>
                  </a:lnTo>
                  <a:lnTo>
                    <a:pt x="332" y="998"/>
                  </a:lnTo>
                  <a:lnTo>
                    <a:pt x="401" y="1030"/>
                  </a:lnTo>
                  <a:lnTo>
                    <a:pt x="478" y="1058"/>
                  </a:lnTo>
                  <a:lnTo>
                    <a:pt x="557" y="1082"/>
                  </a:lnTo>
                  <a:lnTo>
                    <a:pt x="640" y="1101"/>
                  </a:lnTo>
                  <a:lnTo>
                    <a:pt x="728" y="1114"/>
                  </a:lnTo>
                  <a:lnTo>
                    <a:pt x="818" y="1122"/>
                  </a:lnTo>
                  <a:lnTo>
                    <a:pt x="912" y="1126"/>
                  </a:lnTo>
                  <a:lnTo>
                    <a:pt x="1005" y="1122"/>
                  </a:lnTo>
                  <a:lnTo>
                    <a:pt x="1095" y="1114"/>
                  </a:lnTo>
                  <a:lnTo>
                    <a:pt x="1183" y="1101"/>
                  </a:lnTo>
                  <a:lnTo>
                    <a:pt x="1268" y="1082"/>
                  </a:lnTo>
                  <a:lnTo>
                    <a:pt x="1347" y="1058"/>
                  </a:lnTo>
                  <a:lnTo>
                    <a:pt x="1423" y="1030"/>
                  </a:lnTo>
                  <a:lnTo>
                    <a:pt x="1493" y="998"/>
                  </a:lnTo>
                  <a:lnTo>
                    <a:pt x="1558" y="961"/>
                  </a:lnTo>
                  <a:lnTo>
                    <a:pt x="1617" y="921"/>
                  </a:lnTo>
                  <a:lnTo>
                    <a:pt x="1669" y="877"/>
                  </a:lnTo>
                  <a:lnTo>
                    <a:pt x="1716" y="831"/>
                  </a:lnTo>
                  <a:lnTo>
                    <a:pt x="1754" y="782"/>
                  </a:lnTo>
                  <a:lnTo>
                    <a:pt x="1785" y="730"/>
                  </a:lnTo>
                  <a:lnTo>
                    <a:pt x="1808" y="676"/>
                  </a:lnTo>
                  <a:lnTo>
                    <a:pt x="1822" y="620"/>
                  </a:lnTo>
                  <a:lnTo>
                    <a:pt x="1826" y="563"/>
                  </a:lnTo>
                  <a:lnTo>
                    <a:pt x="1822" y="506"/>
                  </a:lnTo>
                  <a:lnTo>
                    <a:pt x="1808" y="450"/>
                  </a:lnTo>
                  <a:lnTo>
                    <a:pt x="1785" y="396"/>
                  </a:lnTo>
                  <a:lnTo>
                    <a:pt x="1754" y="344"/>
                  </a:lnTo>
                  <a:lnTo>
                    <a:pt x="1716" y="296"/>
                  </a:lnTo>
                  <a:lnTo>
                    <a:pt x="1669" y="248"/>
                  </a:lnTo>
                  <a:lnTo>
                    <a:pt x="1617" y="206"/>
                  </a:lnTo>
                  <a:lnTo>
                    <a:pt x="1558" y="165"/>
                  </a:lnTo>
                  <a:lnTo>
                    <a:pt x="1493" y="129"/>
                  </a:lnTo>
                  <a:lnTo>
                    <a:pt x="1423" y="97"/>
                  </a:lnTo>
                  <a:lnTo>
                    <a:pt x="1347" y="69"/>
                  </a:lnTo>
                  <a:lnTo>
                    <a:pt x="1268" y="44"/>
                  </a:lnTo>
                  <a:lnTo>
                    <a:pt x="1183" y="26"/>
                  </a:lnTo>
                  <a:lnTo>
                    <a:pt x="1095" y="12"/>
                  </a:lnTo>
                  <a:lnTo>
                    <a:pt x="1005" y="4"/>
                  </a:lnTo>
                  <a:lnTo>
                    <a:pt x="912" y="0"/>
                  </a:lnTo>
                  <a:close/>
                </a:path>
              </a:pathLst>
            </a:custGeom>
            <a:solidFill>
              <a:srgbClr val="2D89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p:cNvSpPr>
              <a:spLocks/>
            </p:cNvSpPr>
            <p:nvPr/>
          </p:nvSpPr>
          <p:spPr bwMode="auto">
            <a:xfrm>
              <a:off x="642" y="306"/>
              <a:ext cx="904" cy="555"/>
            </a:xfrm>
            <a:custGeom>
              <a:avLst/>
              <a:gdLst>
                <a:gd name="T0" fmla="*/ 810 w 1806"/>
                <a:gd name="T1" fmla="*/ 3 h 1112"/>
                <a:gd name="T2" fmla="*/ 633 w 1806"/>
                <a:gd name="T3" fmla="*/ 25 h 1112"/>
                <a:gd name="T4" fmla="*/ 472 w 1806"/>
                <a:gd name="T5" fmla="*/ 67 h 1112"/>
                <a:gd name="T6" fmla="*/ 328 w 1806"/>
                <a:gd name="T7" fmla="*/ 127 h 1112"/>
                <a:gd name="T8" fmla="*/ 206 w 1806"/>
                <a:gd name="T9" fmla="*/ 202 h 1112"/>
                <a:gd name="T10" fmla="*/ 108 w 1806"/>
                <a:gd name="T11" fmla="*/ 291 h 1112"/>
                <a:gd name="T12" fmla="*/ 41 w 1806"/>
                <a:gd name="T13" fmla="*/ 391 h 1112"/>
                <a:gd name="T14" fmla="*/ 4 w 1806"/>
                <a:gd name="T15" fmla="*/ 499 h 1112"/>
                <a:gd name="T16" fmla="*/ 4 w 1806"/>
                <a:gd name="T17" fmla="*/ 613 h 1112"/>
                <a:gd name="T18" fmla="*/ 41 w 1806"/>
                <a:gd name="T19" fmla="*/ 721 h 1112"/>
                <a:gd name="T20" fmla="*/ 108 w 1806"/>
                <a:gd name="T21" fmla="*/ 821 h 1112"/>
                <a:gd name="T22" fmla="*/ 206 w 1806"/>
                <a:gd name="T23" fmla="*/ 910 h 1112"/>
                <a:gd name="T24" fmla="*/ 328 w 1806"/>
                <a:gd name="T25" fmla="*/ 985 h 1112"/>
                <a:gd name="T26" fmla="*/ 472 w 1806"/>
                <a:gd name="T27" fmla="*/ 1045 h 1112"/>
                <a:gd name="T28" fmla="*/ 633 w 1806"/>
                <a:gd name="T29" fmla="*/ 1087 h 1112"/>
                <a:gd name="T30" fmla="*/ 810 w 1806"/>
                <a:gd name="T31" fmla="*/ 1109 h 1112"/>
                <a:gd name="T32" fmla="*/ 993 w 1806"/>
                <a:gd name="T33" fmla="*/ 1109 h 1112"/>
                <a:gd name="T34" fmla="*/ 1170 w 1806"/>
                <a:gd name="T35" fmla="*/ 1087 h 1112"/>
                <a:gd name="T36" fmla="*/ 1333 w 1806"/>
                <a:gd name="T37" fmla="*/ 1045 h 1112"/>
                <a:gd name="T38" fmla="*/ 1477 w 1806"/>
                <a:gd name="T39" fmla="*/ 985 h 1112"/>
                <a:gd name="T40" fmla="*/ 1600 w 1806"/>
                <a:gd name="T41" fmla="*/ 910 h 1112"/>
                <a:gd name="T42" fmla="*/ 1698 w 1806"/>
                <a:gd name="T43" fmla="*/ 821 h 1112"/>
                <a:gd name="T44" fmla="*/ 1765 w 1806"/>
                <a:gd name="T45" fmla="*/ 721 h 1112"/>
                <a:gd name="T46" fmla="*/ 1802 w 1806"/>
                <a:gd name="T47" fmla="*/ 613 h 1112"/>
                <a:gd name="T48" fmla="*/ 1802 w 1806"/>
                <a:gd name="T49" fmla="*/ 499 h 1112"/>
                <a:gd name="T50" fmla="*/ 1765 w 1806"/>
                <a:gd name="T51" fmla="*/ 391 h 1112"/>
                <a:gd name="T52" fmla="*/ 1698 w 1806"/>
                <a:gd name="T53" fmla="*/ 291 h 1112"/>
                <a:gd name="T54" fmla="*/ 1600 w 1806"/>
                <a:gd name="T55" fmla="*/ 202 h 1112"/>
                <a:gd name="T56" fmla="*/ 1477 w 1806"/>
                <a:gd name="T57" fmla="*/ 127 h 1112"/>
                <a:gd name="T58" fmla="*/ 1333 w 1806"/>
                <a:gd name="T59" fmla="*/ 67 h 1112"/>
                <a:gd name="T60" fmla="*/ 1170 w 1806"/>
                <a:gd name="T61" fmla="*/ 25 h 1112"/>
                <a:gd name="T62" fmla="*/ 993 w 1806"/>
                <a:gd name="T63" fmla="*/ 3 h 1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06" h="1112">
                  <a:moveTo>
                    <a:pt x="902" y="0"/>
                  </a:moveTo>
                  <a:lnTo>
                    <a:pt x="810" y="3"/>
                  </a:lnTo>
                  <a:lnTo>
                    <a:pt x="721" y="11"/>
                  </a:lnTo>
                  <a:lnTo>
                    <a:pt x="633" y="25"/>
                  </a:lnTo>
                  <a:lnTo>
                    <a:pt x="551" y="44"/>
                  </a:lnTo>
                  <a:lnTo>
                    <a:pt x="472" y="67"/>
                  </a:lnTo>
                  <a:lnTo>
                    <a:pt x="397" y="95"/>
                  </a:lnTo>
                  <a:lnTo>
                    <a:pt x="328" y="127"/>
                  </a:lnTo>
                  <a:lnTo>
                    <a:pt x="264" y="163"/>
                  </a:lnTo>
                  <a:lnTo>
                    <a:pt x="206" y="202"/>
                  </a:lnTo>
                  <a:lnTo>
                    <a:pt x="154" y="245"/>
                  </a:lnTo>
                  <a:lnTo>
                    <a:pt x="108" y="291"/>
                  </a:lnTo>
                  <a:lnTo>
                    <a:pt x="70" y="339"/>
                  </a:lnTo>
                  <a:lnTo>
                    <a:pt x="41" y="391"/>
                  </a:lnTo>
                  <a:lnTo>
                    <a:pt x="18" y="444"/>
                  </a:lnTo>
                  <a:lnTo>
                    <a:pt x="4" y="499"/>
                  </a:lnTo>
                  <a:lnTo>
                    <a:pt x="0" y="556"/>
                  </a:lnTo>
                  <a:lnTo>
                    <a:pt x="4" y="613"/>
                  </a:lnTo>
                  <a:lnTo>
                    <a:pt x="18" y="668"/>
                  </a:lnTo>
                  <a:lnTo>
                    <a:pt x="41" y="721"/>
                  </a:lnTo>
                  <a:lnTo>
                    <a:pt x="70" y="773"/>
                  </a:lnTo>
                  <a:lnTo>
                    <a:pt x="108" y="821"/>
                  </a:lnTo>
                  <a:lnTo>
                    <a:pt x="154" y="867"/>
                  </a:lnTo>
                  <a:lnTo>
                    <a:pt x="206" y="910"/>
                  </a:lnTo>
                  <a:lnTo>
                    <a:pt x="264" y="949"/>
                  </a:lnTo>
                  <a:lnTo>
                    <a:pt x="328" y="985"/>
                  </a:lnTo>
                  <a:lnTo>
                    <a:pt x="397" y="1016"/>
                  </a:lnTo>
                  <a:lnTo>
                    <a:pt x="472" y="1045"/>
                  </a:lnTo>
                  <a:lnTo>
                    <a:pt x="551" y="1068"/>
                  </a:lnTo>
                  <a:lnTo>
                    <a:pt x="633" y="1087"/>
                  </a:lnTo>
                  <a:lnTo>
                    <a:pt x="721" y="1101"/>
                  </a:lnTo>
                  <a:lnTo>
                    <a:pt x="810" y="1109"/>
                  </a:lnTo>
                  <a:lnTo>
                    <a:pt x="902" y="1112"/>
                  </a:lnTo>
                  <a:lnTo>
                    <a:pt x="993" y="1109"/>
                  </a:lnTo>
                  <a:lnTo>
                    <a:pt x="1084" y="1101"/>
                  </a:lnTo>
                  <a:lnTo>
                    <a:pt x="1170" y="1087"/>
                  </a:lnTo>
                  <a:lnTo>
                    <a:pt x="1254" y="1068"/>
                  </a:lnTo>
                  <a:lnTo>
                    <a:pt x="1333" y="1045"/>
                  </a:lnTo>
                  <a:lnTo>
                    <a:pt x="1408" y="1016"/>
                  </a:lnTo>
                  <a:lnTo>
                    <a:pt x="1477" y="985"/>
                  </a:lnTo>
                  <a:lnTo>
                    <a:pt x="1541" y="949"/>
                  </a:lnTo>
                  <a:lnTo>
                    <a:pt x="1600" y="910"/>
                  </a:lnTo>
                  <a:lnTo>
                    <a:pt x="1652" y="867"/>
                  </a:lnTo>
                  <a:lnTo>
                    <a:pt x="1698" y="821"/>
                  </a:lnTo>
                  <a:lnTo>
                    <a:pt x="1736" y="773"/>
                  </a:lnTo>
                  <a:lnTo>
                    <a:pt x="1765" y="721"/>
                  </a:lnTo>
                  <a:lnTo>
                    <a:pt x="1788" y="668"/>
                  </a:lnTo>
                  <a:lnTo>
                    <a:pt x="1802" y="613"/>
                  </a:lnTo>
                  <a:lnTo>
                    <a:pt x="1806" y="556"/>
                  </a:lnTo>
                  <a:lnTo>
                    <a:pt x="1802" y="499"/>
                  </a:lnTo>
                  <a:lnTo>
                    <a:pt x="1788" y="444"/>
                  </a:lnTo>
                  <a:lnTo>
                    <a:pt x="1765" y="391"/>
                  </a:lnTo>
                  <a:lnTo>
                    <a:pt x="1736" y="339"/>
                  </a:lnTo>
                  <a:lnTo>
                    <a:pt x="1698" y="291"/>
                  </a:lnTo>
                  <a:lnTo>
                    <a:pt x="1652" y="245"/>
                  </a:lnTo>
                  <a:lnTo>
                    <a:pt x="1600" y="202"/>
                  </a:lnTo>
                  <a:lnTo>
                    <a:pt x="1541" y="163"/>
                  </a:lnTo>
                  <a:lnTo>
                    <a:pt x="1477" y="127"/>
                  </a:lnTo>
                  <a:lnTo>
                    <a:pt x="1408" y="95"/>
                  </a:lnTo>
                  <a:lnTo>
                    <a:pt x="1333" y="67"/>
                  </a:lnTo>
                  <a:lnTo>
                    <a:pt x="1254" y="44"/>
                  </a:lnTo>
                  <a:lnTo>
                    <a:pt x="1170" y="25"/>
                  </a:lnTo>
                  <a:lnTo>
                    <a:pt x="1084" y="11"/>
                  </a:lnTo>
                  <a:lnTo>
                    <a:pt x="993" y="3"/>
                  </a:lnTo>
                  <a:lnTo>
                    <a:pt x="902" y="0"/>
                  </a:lnTo>
                  <a:close/>
                </a:path>
              </a:pathLst>
            </a:custGeom>
            <a:solidFill>
              <a:srgbClr val="388E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p:cNvSpPr>
              <a:spLocks/>
            </p:cNvSpPr>
            <p:nvPr/>
          </p:nvSpPr>
          <p:spPr bwMode="auto">
            <a:xfrm>
              <a:off x="647" y="309"/>
              <a:ext cx="894" cy="549"/>
            </a:xfrm>
            <a:custGeom>
              <a:avLst/>
              <a:gdLst>
                <a:gd name="T0" fmla="*/ 801 w 1787"/>
                <a:gd name="T1" fmla="*/ 3 h 1098"/>
                <a:gd name="T2" fmla="*/ 627 w 1787"/>
                <a:gd name="T3" fmla="*/ 24 h 1098"/>
                <a:gd name="T4" fmla="*/ 466 w 1787"/>
                <a:gd name="T5" fmla="*/ 66 h 1098"/>
                <a:gd name="T6" fmla="*/ 325 w 1787"/>
                <a:gd name="T7" fmla="*/ 126 h 1098"/>
                <a:gd name="T8" fmla="*/ 203 w 1787"/>
                <a:gd name="T9" fmla="*/ 200 h 1098"/>
                <a:gd name="T10" fmla="*/ 107 w 1787"/>
                <a:gd name="T11" fmla="*/ 287 h 1098"/>
                <a:gd name="T12" fmla="*/ 39 w 1787"/>
                <a:gd name="T13" fmla="*/ 386 h 1098"/>
                <a:gd name="T14" fmla="*/ 4 w 1787"/>
                <a:gd name="T15" fmla="*/ 493 h 1098"/>
                <a:gd name="T16" fmla="*/ 4 w 1787"/>
                <a:gd name="T17" fmla="*/ 605 h 1098"/>
                <a:gd name="T18" fmla="*/ 39 w 1787"/>
                <a:gd name="T19" fmla="*/ 712 h 1098"/>
                <a:gd name="T20" fmla="*/ 107 w 1787"/>
                <a:gd name="T21" fmla="*/ 811 h 1098"/>
                <a:gd name="T22" fmla="*/ 203 w 1787"/>
                <a:gd name="T23" fmla="*/ 898 h 1098"/>
                <a:gd name="T24" fmla="*/ 325 w 1787"/>
                <a:gd name="T25" fmla="*/ 972 h 1098"/>
                <a:gd name="T26" fmla="*/ 466 w 1787"/>
                <a:gd name="T27" fmla="*/ 1032 h 1098"/>
                <a:gd name="T28" fmla="*/ 627 w 1787"/>
                <a:gd name="T29" fmla="*/ 1074 h 1098"/>
                <a:gd name="T30" fmla="*/ 801 w 1787"/>
                <a:gd name="T31" fmla="*/ 1095 h 1098"/>
                <a:gd name="T32" fmla="*/ 983 w 1787"/>
                <a:gd name="T33" fmla="*/ 1095 h 1098"/>
                <a:gd name="T34" fmla="*/ 1157 w 1787"/>
                <a:gd name="T35" fmla="*/ 1074 h 1098"/>
                <a:gd name="T36" fmla="*/ 1317 w 1787"/>
                <a:gd name="T37" fmla="*/ 1032 h 1098"/>
                <a:gd name="T38" fmla="*/ 1460 w 1787"/>
                <a:gd name="T39" fmla="*/ 972 h 1098"/>
                <a:gd name="T40" fmla="*/ 1582 w 1787"/>
                <a:gd name="T41" fmla="*/ 898 h 1098"/>
                <a:gd name="T42" fmla="*/ 1678 w 1787"/>
                <a:gd name="T43" fmla="*/ 811 h 1098"/>
                <a:gd name="T44" fmla="*/ 1746 w 1787"/>
                <a:gd name="T45" fmla="*/ 712 h 1098"/>
                <a:gd name="T46" fmla="*/ 1782 w 1787"/>
                <a:gd name="T47" fmla="*/ 605 h 1098"/>
                <a:gd name="T48" fmla="*/ 1782 w 1787"/>
                <a:gd name="T49" fmla="*/ 493 h 1098"/>
                <a:gd name="T50" fmla="*/ 1746 w 1787"/>
                <a:gd name="T51" fmla="*/ 386 h 1098"/>
                <a:gd name="T52" fmla="*/ 1678 w 1787"/>
                <a:gd name="T53" fmla="*/ 287 h 1098"/>
                <a:gd name="T54" fmla="*/ 1582 w 1787"/>
                <a:gd name="T55" fmla="*/ 200 h 1098"/>
                <a:gd name="T56" fmla="*/ 1460 w 1787"/>
                <a:gd name="T57" fmla="*/ 126 h 1098"/>
                <a:gd name="T58" fmla="*/ 1317 w 1787"/>
                <a:gd name="T59" fmla="*/ 66 h 1098"/>
                <a:gd name="T60" fmla="*/ 1157 w 1787"/>
                <a:gd name="T61" fmla="*/ 24 h 1098"/>
                <a:gd name="T62" fmla="*/ 983 w 1787"/>
                <a:gd name="T63" fmla="*/ 3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87" h="1098">
                  <a:moveTo>
                    <a:pt x="892" y="0"/>
                  </a:moveTo>
                  <a:lnTo>
                    <a:pt x="801" y="3"/>
                  </a:lnTo>
                  <a:lnTo>
                    <a:pt x="712" y="11"/>
                  </a:lnTo>
                  <a:lnTo>
                    <a:pt x="627" y="24"/>
                  </a:lnTo>
                  <a:lnTo>
                    <a:pt x="545" y="42"/>
                  </a:lnTo>
                  <a:lnTo>
                    <a:pt x="466" y="66"/>
                  </a:lnTo>
                  <a:lnTo>
                    <a:pt x="393" y="94"/>
                  </a:lnTo>
                  <a:lnTo>
                    <a:pt x="325" y="126"/>
                  </a:lnTo>
                  <a:lnTo>
                    <a:pt x="261" y="160"/>
                  </a:lnTo>
                  <a:lnTo>
                    <a:pt x="203" y="200"/>
                  </a:lnTo>
                  <a:lnTo>
                    <a:pt x="152" y="242"/>
                  </a:lnTo>
                  <a:lnTo>
                    <a:pt x="107" y="287"/>
                  </a:lnTo>
                  <a:lnTo>
                    <a:pt x="70" y="336"/>
                  </a:lnTo>
                  <a:lnTo>
                    <a:pt x="39" y="386"/>
                  </a:lnTo>
                  <a:lnTo>
                    <a:pt x="18" y="438"/>
                  </a:lnTo>
                  <a:lnTo>
                    <a:pt x="4" y="493"/>
                  </a:lnTo>
                  <a:lnTo>
                    <a:pt x="0" y="549"/>
                  </a:lnTo>
                  <a:lnTo>
                    <a:pt x="4" y="605"/>
                  </a:lnTo>
                  <a:lnTo>
                    <a:pt x="18" y="660"/>
                  </a:lnTo>
                  <a:lnTo>
                    <a:pt x="39" y="712"/>
                  </a:lnTo>
                  <a:lnTo>
                    <a:pt x="70" y="762"/>
                  </a:lnTo>
                  <a:lnTo>
                    <a:pt x="107" y="811"/>
                  </a:lnTo>
                  <a:lnTo>
                    <a:pt x="152" y="856"/>
                  </a:lnTo>
                  <a:lnTo>
                    <a:pt x="203" y="898"/>
                  </a:lnTo>
                  <a:lnTo>
                    <a:pt x="261" y="938"/>
                  </a:lnTo>
                  <a:lnTo>
                    <a:pt x="325" y="972"/>
                  </a:lnTo>
                  <a:lnTo>
                    <a:pt x="393" y="1004"/>
                  </a:lnTo>
                  <a:lnTo>
                    <a:pt x="466" y="1032"/>
                  </a:lnTo>
                  <a:lnTo>
                    <a:pt x="545" y="1056"/>
                  </a:lnTo>
                  <a:lnTo>
                    <a:pt x="627" y="1074"/>
                  </a:lnTo>
                  <a:lnTo>
                    <a:pt x="712" y="1087"/>
                  </a:lnTo>
                  <a:lnTo>
                    <a:pt x="801" y="1095"/>
                  </a:lnTo>
                  <a:lnTo>
                    <a:pt x="892" y="1098"/>
                  </a:lnTo>
                  <a:lnTo>
                    <a:pt x="983" y="1095"/>
                  </a:lnTo>
                  <a:lnTo>
                    <a:pt x="1071" y="1087"/>
                  </a:lnTo>
                  <a:lnTo>
                    <a:pt x="1157" y="1074"/>
                  </a:lnTo>
                  <a:lnTo>
                    <a:pt x="1239" y="1056"/>
                  </a:lnTo>
                  <a:lnTo>
                    <a:pt x="1317" y="1032"/>
                  </a:lnTo>
                  <a:lnTo>
                    <a:pt x="1392" y="1004"/>
                  </a:lnTo>
                  <a:lnTo>
                    <a:pt x="1460" y="972"/>
                  </a:lnTo>
                  <a:lnTo>
                    <a:pt x="1524" y="938"/>
                  </a:lnTo>
                  <a:lnTo>
                    <a:pt x="1582" y="898"/>
                  </a:lnTo>
                  <a:lnTo>
                    <a:pt x="1634" y="856"/>
                  </a:lnTo>
                  <a:lnTo>
                    <a:pt x="1678" y="811"/>
                  </a:lnTo>
                  <a:lnTo>
                    <a:pt x="1716" y="762"/>
                  </a:lnTo>
                  <a:lnTo>
                    <a:pt x="1746" y="712"/>
                  </a:lnTo>
                  <a:lnTo>
                    <a:pt x="1768" y="660"/>
                  </a:lnTo>
                  <a:lnTo>
                    <a:pt x="1782" y="605"/>
                  </a:lnTo>
                  <a:lnTo>
                    <a:pt x="1787" y="549"/>
                  </a:lnTo>
                  <a:lnTo>
                    <a:pt x="1782" y="493"/>
                  </a:lnTo>
                  <a:lnTo>
                    <a:pt x="1768" y="438"/>
                  </a:lnTo>
                  <a:lnTo>
                    <a:pt x="1746" y="386"/>
                  </a:lnTo>
                  <a:lnTo>
                    <a:pt x="1716" y="336"/>
                  </a:lnTo>
                  <a:lnTo>
                    <a:pt x="1678" y="287"/>
                  </a:lnTo>
                  <a:lnTo>
                    <a:pt x="1634" y="242"/>
                  </a:lnTo>
                  <a:lnTo>
                    <a:pt x="1582" y="200"/>
                  </a:lnTo>
                  <a:lnTo>
                    <a:pt x="1524" y="160"/>
                  </a:lnTo>
                  <a:lnTo>
                    <a:pt x="1460" y="126"/>
                  </a:lnTo>
                  <a:lnTo>
                    <a:pt x="1392" y="94"/>
                  </a:lnTo>
                  <a:lnTo>
                    <a:pt x="1317" y="66"/>
                  </a:lnTo>
                  <a:lnTo>
                    <a:pt x="1239" y="42"/>
                  </a:lnTo>
                  <a:lnTo>
                    <a:pt x="1157" y="24"/>
                  </a:lnTo>
                  <a:lnTo>
                    <a:pt x="1071" y="11"/>
                  </a:lnTo>
                  <a:lnTo>
                    <a:pt x="983" y="3"/>
                  </a:lnTo>
                  <a:lnTo>
                    <a:pt x="892" y="0"/>
                  </a:lnTo>
                  <a:close/>
                </a:path>
              </a:pathLst>
            </a:custGeom>
            <a:solidFill>
              <a:srgbClr val="4496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p:cNvSpPr>
              <a:spLocks/>
            </p:cNvSpPr>
            <p:nvPr/>
          </p:nvSpPr>
          <p:spPr bwMode="auto">
            <a:xfrm>
              <a:off x="652" y="313"/>
              <a:ext cx="884" cy="542"/>
            </a:xfrm>
            <a:custGeom>
              <a:avLst/>
              <a:gdLst>
                <a:gd name="T0" fmla="*/ 792 w 1768"/>
                <a:gd name="T1" fmla="*/ 2 h 1083"/>
                <a:gd name="T2" fmla="*/ 621 w 1768"/>
                <a:gd name="T3" fmla="*/ 24 h 1083"/>
                <a:gd name="T4" fmla="*/ 463 w 1768"/>
                <a:gd name="T5" fmla="*/ 65 h 1083"/>
                <a:gd name="T6" fmla="*/ 321 w 1768"/>
                <a:gd name="T7" fmla="*/ 123 h 1083"/>
                <a:gd name="T8" fmla="*/ 203 w 1768"/>
                <a:gd name="T9" fmla="*/ 196 h 1083"/>
                <a:gd name="T10" fmla="*/ 106 w 1768"/>
                <a:gd name="T11" fmla="*/ 283 h 1083"/>
                <a:gd name="T12" fmla="*/ 40 w 1768"/>
                <a:gd name="T13" fmla="*/ 380 h 1083"/>
                <a:gd name="T14" fmla="*/ 5 w 1768"/>
                <a:gd name="T15" fmla="*/ 486 h 1083"/>
                <a:gd name="T16" fmla="*/ 5 w 1768"/>
                <a:gd name="T17" fmla="*/ 596 h 1083"/>
                <a:gd name="T18" fmla="*/ 40 w 1768"/>
                <a:gd name="T19" fmla="*/ 702 h 1083"/>
                <a:gd name="T20" fmla="*/ 106 w 1768"/>
                <a:gd name="T21" fmla="*/ 799 h 1083"/>
                <a:gd name="T22" fmla="*/ 203 w 1768"/>
                <a:gd name="T23" fmla="*/ 886 h 1083"/>
                <a:gd name="T24" fmla="*/ 321 w 1768"/>
                <a:gd name="T25" fmla="*/ 959 h 1083"/>
                <a:gd name="T26" fmla="*/ 463 w 1768"/>
                <a:gd name="T27" fmla="*/ 1018 h 1083"/>
                <a:gd name="T28" fmla="*/ 621 w 1768"/>
                <a:gd name="T29" fmla="*/ 1059 h 1083"/>
                <a:gd name="T30" fmla="*/ 792 w 1768"/>
                <a:gd name="T31" fmla="*/ 1080 h 1083"/>
                <a:gd name="T32" fmla="*/ 973 w 1768"/>
                <a:gd name="T33" fmla="*/ 1080 h 1083"/>
                <a:gd name="T34" fmla="*/ 1146 w 1768"/>
                <a:gd name="T35" fmla="*/ 1059 h 1083"/>
                <a:gd name="T36" fmla="*/ 1305 w 1768"/>
                <a:gd name="T37" fmla="*/ 1018 h 1083"/>
                <a:gd name="T38" fmla="*/ 1445 w 1768"/>
                <a:gd name="T39" fmla="*/ 959 h 1083"/>
                <a:gd name="T40" fmla="*/ 1565 w 1768"/>
                <a:gd name="T41" fmla="*/ 886 h 1083"/>
                <a:gd name="T42" fmla="*/ 1660 w 1768"/>
                <a:gd name="T43" fmla="*/ 799 h 1083"/>
                <a:gd name="T44" fmla="*/ 1728 w 1768"/>
                <a:gd name="T45" fmla="*/ 702 h 1083"/>
                <a:gd name="T46" fmla="*/ 1763 w 1768"/>
                <a:gd name="T47" fmla="*/ 596 h 1083"/>
                <a:gd name="T48" fmla="*/ 1763 w 1768"/>
                <a:gd name="T49" fmla="*/ 486 h 1083"/>
                <a:gd name="T50" fmla="*/ 1728 w 1768"/>
                <a:gd name="T51" fmla="*/ 380 h 1083"/>
                <a:gd name="T52" fmla="*/ 1660 w 1768"/>
                <a:gd name="T53" fmla="*/ 283 h 1083"/>
                <a:gd name="T54" fmla="*/ 1565 w 1768"/>
                <a:gd name="T55" fmla="*/ 196 h 1083"/>
                <a:gd name="T56" fmla="*/ 1445 w 1768"/>
                <a:gd name="T57" fmla="*/ 123 h 1083"/>
                <a:gd name="T58" fmla="*/ 1305 w 1768"/>
                <a:gd name="T59" fmla="*/ 65 h 1083"/>
                <a:gd name="T60" fmla="*/ 1146 w 1768"/>
                <a:gd name="T61" fmla="*/ 24 h 1083"/>
                <a:gd name="T62" fmla="*/ 973 w 1768"/>
                <a:gd name="T63" fmla="*/ 2 h 10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8" h="1083">
                  <a:moveTo>
                    <a:pt x="883" y="0"/>
                  </a:moveTo>
                  <a:lnTo>
                    <a:pt x="792" y="2"/>
                  </a:lnTo>
                  <a:lnTo>
                    <a:pt x="704" y="11"/>
                  </a:lnTo>
                  <a:lnTo>
                    <a:pt x="621" y="24"/>
                  </a:lnTo>
                  <a:lnTo>
                    <a:pt x="539" y="42"/>
                  </a:lnTo>
                  <a:lnTo>
                    <a:pt x="463" y="65"/>
                  </a:lnTo>
                  <a:lnTo>
                    <a:pt x="389" y="92"/>
                  </a:lnTo>
                  <a:lnTo>
                    <a:pt x="321" y="123"/>
                  </a:lnTo>
                  <a:lnTo>
                    <a:pt x="259" y="158"/>
                  </a:lnTo>
                  <a:lnTo>
                    <a:pt x="203" y="196"/>
                  </a:lnTo>
                  <a:lnTo>
                    <a:pt x="152" y="239"/>
                  </a:lnTo>
                  <a:lnTo>
                    <a:pt x="106" y="283"/>
                  </a:lnTo>
                  <a:lnTo>
                    <a:pt x="70" y="330"/>
                  </a:lnTo>
                  <a:lnTo>
                    <a:pt x="40" y="380"/>
                  </a:lnTo>
                  <a:lnTo>
                    <a:pt x="19" y="432"/>
                  </a:lnTo>
                  <a:lnTo>
                    <a:pt x="5" y="486"/>
                  </a:lnTo>
                  <a:lnTo>
                    <a:pt x="0" y="541"/>
                  </a:lnTo>
                  <a:lnTo>
                    <a:pt x="5" y="596"/>
                  </a:lnTo>
                  <a:lnTo>
                    <a:pt x="19" y="650"/>
                  </a:lnTo>
                  <a:lnTo>
                    <a:pt x="40" y="702"/>
                  </a:lnTo>
                  <a:lnTo>
                    <a:pt x="70" y="752"/>
                  </a:lnTo>
                  <a:lnTo>
                    <a:pt x="106" y="799"/>
                  </a:lnTo>
                  <a:lnTo>
                    <a:pt x="152" y="844"/>
                  </a:lnTo>
                  <a:lnTo>
                    <a:pt x="203" y="886"/>
                  </a:lnTo>
                  <a:lnTo>
                    <a:pt x="259" y="924"/>
                  </a:lnTo>
                  <a:lnTo>
                    <a:pt x="321" y="959"/>
                  </a:lnTo>
                  <a:lnTo>
                    <a:pt x="389" y="990"/>
                  </a:lnTo>
                  <a:lnTo>
                    <a:pt x="463" y="1018"/>
                  </a:lnTo>
                  <a:lnTo>
                    <a:pt x="539" y="1041"/>
                  </a:lnTo>
                  <a:lnTo>
                    <a:pt x="621" y="1059"/>
                  </a:lnTo>
                  <a:lnTo>
                    <a:pt x="704" y="1072"/>
                  </a:lnTo>
                  <a:lnTo>
                    <a:pt x="792" y="1080"/>
                  </a:lnTo>
                  <a:lnTo>
                    <a:pt x="883" y="1083"/>
                  </a:lnTo>
                  <a:lnTo>
                    <a:pt x="973" y="1080"/>
                  </a:lnTo>
                  <a:lnTo>
                    <a:pt x="1061" y="1072"/>
                  </a:lnTo>
                  <a:lnTo>
                    <a:pt x="1146" y="1059"/>
                  </a:lnTo>
                  <a:lnTo>
                    <a:pt x="1228" y="1041"/>
                  </a:lnTo>
                  <a:lnTo>
                    <a:pt x="1305" y="1018"/>
                  </a:lnTo>
                  <a:lnTo>
                    <a:pt x="1377" y="990"/>
                  </a:lnTo>
                  <a:lnTo>
                    <a:pt x="1445" y="959"/>
                  </a:lnTo>
                  <a:lnTo>
                    <a:pt x="1509" y="924"/>
                  </a:lnTo>
                  <a:lnTo>
                    <a:pt x="1565" y="886"/>
                  </a:lnTo>
                  <a:lnTo>
                    <a:pt x="1616" y="844"/>
                  </a:lnTo>
                  <a:lnTo>
                    <a:pt x="1660" y="799"/>
                  </a:lnTo>
                  <a:lnTo>
                    <a:pt x="1698" y="752"/>
                  </a:lnTo>
                  <a:lnTo>
                    <a:pt x="1728" y="702"/>
                  </a:lnTo>
                  <a:lnTo>
                    <a:pt x="1749" y="650"/>
                  </a:lnTo>
                  <a:lnTo>
                    <a:pt x="1763" y="596"/>
                  </a:lnTo>
                  <a:lnTo>
                    <a:pt x="1768" y="541"/>
                  </a:lnTo>
                  <a:lnTo>
                    <a:pt x="1763" y="486"/>
                  </a:lnTo>
                  <a:lnTo>
                    <a:pt x="1749" y="432"/>
                  </a:lnTo>
                  <a:lnTo>
                    <a:pt x="1728" y="380"/>
                  </a:lnTo>
                  <a:lnTo>
                    <a:pt x="1698" y="330"/>
                  </a:lnTo>
                  <a:lnTo>
                    <a:pt x="1660" y="283"/>
                  </a:lnTo>
                  <a:lnTo>
                    <a:pt x="1616" y="239"/>
                  </a:lnTo>
                  <a:lnTo>
                    <a:pt x="1565" y="196"/>
                  </a:lnTo>
                  <a:lnTo>
                    <a:pt x="1509" y="158"/>
                  </a:lnTo>
                  <a:lnTo>
                    <a:pt x="1445" y="123"/>
                  </a:lnTo>
                  <a:lnTo>
                    <a:pt x="1377" y="92"/>
                  </a:lnTo>
                  <a:lnTo>
                    <a:pt x="1305" y="65"/>
                  </a:lnTo>
                  <a:lnTo>
                    <a:pt x="1228" y="42"/>
                  </a:lnTo>
                  <a:lnTo>
                    <a:pt x="1146" y="24"/>
                  </a:lnTo>
                  <a:lnTo>
                    <a:pt x="1061" y="11"/>
                  </a:lnTo>
                  <a:lnTo>
                    <a:pt x="973" y="2"/>
                  </a:lnTo>
                  <a:lnTo>
                    <a:pt x="883" y="0"/>
                  </a:lnTo>
                  <a:close/>
                </a:path>
              </a:pathLst>
            </a:custGeom>
            <a:solidFill>
              <a:srgbClr val="4C9B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p:cNvSpPr>
              <a:spLocks/>
            </p:cNvSpPr>
            <p:nvPr/>
          </p:nvSpPr>
          <p:spPr bwMode="auto">
            <a:xfrm>
              <a:off x="657" y="316"/>
              <a:ext cx="874" cy="535"/>
            </a:xfrm>
            <a:custGeom>
              <a:avLst/>
              <a:gdLst>
                <a:gd name="T0" fmla="*/ 784 w 1748"/>
                <a:gd name="T1" fmla="*/ 3 h 1070"/>
                <a:gd name="T2" fmla="*/ 614 w 1748"/>
                <a:gd name="T3" fmla="*/ 24 h 1070"/>
                <a:gd name="T4" fmla="*/ 457 w 1748"/>
                <a:gd name="T5" fmla="*/ 64 h 1070"/>
                <a:gd name="T6" fmla="*/ 318 w 1748"/>
                <a:gd name="T7" fmla="*/ 123 h 1070"/>
                <a:gd name="T8" fmla="*/ 200 w 1748"/>
                <a:gd name="T9" fmla="*/ 195 h 1070"/>
                <a:gd name="T10" fmla="*/ 106 w 1748"/>
                <a:gd name="T11" fmla="*/ 280 h 1070"/>
                <a:gd name="T12" fmla="*/ 40 w 1748"/>
                <a:gd name="T13" fmla="*/ 375 h 1070"/>
                <a:gd name="T14" fmla="*/ 5 w 1748"/>
                <a:gd name="T15" fmla="*/ 480 h 1070"/>
                <a:gd name="T16" fmla="*/ 5 w 1748"/>
                <a:gd name="T17" fmla="*/ 590 h 1070"/>
                <a:gd name="T18" fmla="*/ 40 w 1748"/>
                <a:gd name="T19" fmla="*/ 694 h 1070"/>
                <a:gd name="T20" fmla="*/ 106 w 1748"/>
                <a:gd name="T21" fmla="*/ 790 h 1070"/>
                <a:gd name="T22" fmla="*/ 200 w 1748"/>
                <a:gd name="T23" fmla="*/ 875 h 1070"/>
                <a:gd name="T24" fmla="*/ 318 w 1748"/>
                <a:gd name="T25" fmla="*/ 947 h 1070"/>
                <a:gd name="T26" fmla="*/ 457 w 1748"/>
                <a:gd name="T27" fmla="*/ 1006 h 1070"/>
                <a:gd name="T28" fmla="*/ 614 w 1748"/>
                <a:gd name="T29" fmla="*/ 1046 h 1070"/>
                <a:gd name="T30" fmla="*/ 784 w 1748"/>
                <a:gd name="T31" fmla="*/ 1067 h 1070"/>
                <a:gd name="T32" fmla="*/ 962 w 1748"/>
                <a:gd name="T33" fmla="*/ 1067 h 1070"/>
                <a:gd name="T34" fmla="*/ 1133 w 1748"/>
                <a:gd name="T35" fmla="*/ 1046 h 1070"/>
                <a:gd name="T36" fmla="*/ 1290 w 1748"/>
                <a:gd name="T37" fmla="*/ 1006 h 1070"/>
                <a:gd name="T38" fmla="*/ 1430 w 1748"/>
                <a:gd name="T39" fmla="*/ 947 h 1070"/>
                <a:gd name="T40" fmla="*/ 1548 w 1748"/>
                <a:gd name="T41" fmla="*/ 875 h 1070"/>
                <a:gd name="T42" fmla="*/ 1642 w 1748"/>
                <a:gd name="T43" fmla="*/ 790 h 1070"/>
                <a:gd name="T44" fmla="*/ 1708 w 1748"/>
                <a:gd name="T45" fmla="*/ 694 h 1070"/>
                <a:gd name="T46" fmla="*/ 1743 w 1748"/>
                <a:gd name="T47" fmla="*/ 590 h 1070"/>
                <a:gd name="T48" fmla="*/ 1743 w 1748"/>
                <a:gd name="T49" fmla="*/ 480 h 1070"/>
                <a:gd name="T50" fmla="*/ 1708 w 1748"/>
                <a:gd name="T51" fmla="*/ 375 h 1070"/>
                <a:gd name="T52" fmla="*/ 1642 w 1748"/>
                <a:gd name="T53" fmla="*/ 280 h 1070"/>
                <a:gd name="T54" fmla="*/ 1548 w 1748"/>
                <a:gd name="T55" fmla="*/ 195 h 1070"/>
                <a:gd name="T56" fmla="*/ 1430 w 1748"/>
                <a:gd name="T57" fmla="*/ 123 h 1070"/>
                <a:gd name="T58" fmla="*/ 1290 w 1748"/>
                <a:gd name="T59" fmla="*/ 64 h 1070"/>
                <a:gd name="T60" fmla="*/ 1133 w 1748"/>
                <a:gd name="T61" fmla="*/ 24 h 1070"/>
                <a:gd name="T62" fmla="*/ 962 w 1748"/>
                <a:gd name="T63" fmla="*/ 3 h 10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8" h="1070">
                  <a:moveTo>
                    <a:pt x="873" y="0"/>
                  </a:moveTo>
                  <a:lnTo>
                    <a:pt x="784" y="3"/>
                  </a:lnTo>
                  <a:lnTo>
                    <a:pt x="697" y="12"/>
                  </a:lnTo>
                  <a:lnTo>
                    <a:pt x="614" y="24"/>
                  </a:lnTo>
                  <a:lnTo>
                    <a:pt x="533" y="42"/>
                  </a:lnTo>
                  <a:lnTo>
                    <a:pt x="457" y="64"/>
                  </a:lnTo>
                  <a:lnTo>
                    <a:pt x="385" y="91"/>
                  </a:lnTo>
                  <a:lnTo>
                    <a:pt x="318" y="123"/>
                  </a:lnTo>
                  <a:lnTo>
                    <a:pt x="256" y="156"/>
                  </a:lnTo>
                  <a:lnTo>
                    <a:pt x="200" y="195"/>
                  </a:lnTo>
                  <a:lnTo>
                    <a:pt x="150" y="236"/>
                  </a:lnTo>
                  <a:lnTo>
                    <a:pt x="106" y="280"/>
                  </a:lnTo>
                  <a:lnTo>
                    <a:pt x="70" y="327"/>
                  </a:lnTo>
                  <a:lnTo>
                    <a:pt x="40" y="375"/>
                  </a:lnTo>
                  <a:lnTo>
                    <a:pt x="19" y="427"/>
                  </a:lnTo>
                  <a:lnTo>
                    <a:pt x="5" y="480"/>
                  </a:lnTo>
                  <a:lnTo>
                    <a:pt x="0" y="535"/>
                  </a:lnTo>
                  <a:lnTo>
                    <a:pt x="5" y="590"/>
                  </a:lnTo>
                  <a:lnTo>
                    <a:pt x="19" y="643"/>
                  </a:lnTo>
                  <a:lnTo>
                    <a:pt x="40" y="694"/>
                  </a:lnTo>
                  <a:lnTo>
                    <a:pt x="70" y="743"/>
                  </a:lnTo>
                  <a:lnTo>
                    <a:pt x="106" y="790"/>
                  </a:lnTo>
                  <a:lnTo>
                    <a:pt x="150" y="834"/>
                  </a:lnTo>
                  <a:lnTo>
                    <a:pt x="200" y="875"/>
                  </a:lnTo>
                  <a:lnTo>
                    <a:pt x="256" y="913"/>
                  </a:lnTo>
                  <a:lnTo>
                    <a:pt x="318" y="947"/>
                  </a:lnTo>
                  <a:lnTo>
                    <a:pt x="385" y="979"/>
                  </a:lnTo>
                  <a:lnTo>
                    <a:pt x="457" y="1006"/>
                  </a:lnTo>
                  <a:lnTo>
                    <a:pt x="533" y="1028"/>
                  </a:lnTo>
                  <a:lnTo>
                    <a:pt x="614" y="1046"/>
                  </a:lnTo>
                  <a:lnTo>
                    <a:pt x="697" y="1058"/>
                  </a:lnTo>
                  <a:lnTo>
                    <a:pt x="784" y="1067"/>
                  </a:lnTo>
                  <a:lnTo>
                    <a:pt x="873" y="1070"/>
                  </a:lnTo>
                  <a:lnTo>
                    <a:pt x="962" y="1067"/>
                  </a:lnTo>
                  <a:lnTo>
                    <a:pt x="1049" y="1058"/>
                  </a:lnTo>
                  <a:lnTo>
                    <a:pt x="1133" y="1046"/>
                  </a:lnTo>
                  <a:lnTo>
                    <a:pt x="1213" y="1028"/>
                  </a:lnTo>
                  <a:lnTo>
                    <a:pt x="1290" y="1006"/>
                  </a:lnTo>
                  <a:lnTo>
                    <a:pt x="1362" y="979"/>
                  </a:lnTo>
                  <a:lnTo>
                    <a:pt x="1430" y="947"/>
                  </a:lnTo>
                  <a:lnTo>
                    <a:pt x="1492" y="913"/>
                  </a:lnTo>
                  <a:lnTo>
                    <a:pt x="1548" y="875"/>
                  </a:lnTo>
                  <a:lnTo>
                    <a:pt x="1598" y="834"/>
                  </a:lnTo>
                  <a:lnTo>
                    <a:pt x="1642" y="790"/>
                  </a:lnTo>
                  <a:lnTo>
                    <a:pt x="1678" y="743"/>
                  </a:lnTo>
                  <a:lnTo>
                    <a:pt x="1708" y="694"/>
                  </a:lnTo>
                  <a:lnTo>
                    <a:pt x="1729" y="643"/>
                  </a:lnTo>
                  <a:lnTo>
                    <a:pt x="1743" y="590"/>
                  </a:lnTo>
                  <a:lnTo>
                    <a:pt x="1748" y="535"/>
                  </a:lnTo>
                  <a:lnTo>
                    <a:pt x="1743" y="480"/>
                  </a:lnTo>
                  <a:lnTo>
                    <a:pt x="1729" y="427"/>
                  </a:lnTo>
                  <a:lnTo>
                    <a:pt x="1708" y="375"/>
                  </a:lnTo>
                  <a:lnTo>
                    <a:pt x="1678" y="327"/>
                  </a:lnTo>
                  <a:lnTo>
                    <a:pt x="1642" y="280"/>
                  </a:lnTo>
                  <a:lnTo>
                    <a:pt x="1598" y="236"/>
                  </a:lnTo>
                  <a:lnTo>
                    <a:pt x="1548" y="195"/>
                  </a:lnTo>
                  <a:lnTo>
                    <a:pt x="1492" y="156"/>
                  </a:lnTo>
                  <a:lnTo>
                    <a:pt x="1430" y="123"/>
                  </a:lnTo>
                  <a:lnTo>
                    <a:pt x="1362" y="91"/>
                  </a:lnTo>
                  <a:lnTo>
                    <a:pt x="1290" y="64"/>
                  </a:lnTo>
                  <a:lnTo>
                    <a:pt x="1213" y="42"/>
                  </a:lnTo>
                  <a:lnTo>
                    <a:pt x="1133" y="24"/>
                  </a:lnTo>
                  <a:lnTo>
                    <a:pt x="1049" y="12"/>
                  </a:lnTo>
                  <a:lnTo>
                    <a:pt x="962" y="3"/>
                  </a:lnTo>
                  <a:lnTo>
                    <a:pt x="873" y="0"/>
                  </a:lnTo>
                  <a:close/>
                </a:path>
              </a:pathLst>
            </a:custGeom>
            <a:solidFill>
              <a:srgbClr val="56A0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p:cNvSpPr>
              <a:spLocks/>
            </p:cNvSpPr>
            <p:nvPr/>
          </p:nvSpPr>
          <p:spPr bwMode="auto">
            <a:xfrm>
              <a:off x="662" y="320"/>
              <a:ext cx="864" cy="527"/>
            </a:xfrm>
            <a:custGeom>
              <a:avLst/>
              <a:gdLst>
                <a:gd name="T0" fmla="*/ 775 w 1728"/>
                <a:gd name="T1" fmla="*/ 2 h 1056"/>
                <a:gd name="T2" fmla="*/ 607 w 1728"/>
                <a:gd name="T3" fmla="*/ 24 h 1056"/>
                <a:gd name="T4" fmla="*/ 453 w 1728"/>
                <a:gd name="T5" fmla="*/ 64 h 1056"/>
                <a:gd name="T6" fmla="*/ 314 w 1728"/>
                <a:gd name="T7" fmla="*/ 121 h 1056"/>
                <a:gd name="T8" fmla="*/ 198 w 1728"/>
                <a:gd name="T9" fmla="*/ 192 h 1056"/>
                <a:gd name="T10" fmla="*/ 105 w 1728"/>
                <a:gd name="T11" fmla="*/ 276 h 1056"/>
                <a:gd name="T12" fmla="*/ 40 w 1728"/>
                <a:gd name="T13" fmla="*/ 371 h 1056"/>
                <a:gd name="T14" fmla="*/ 4 w 1728"/>
                <a:gd name="T15" fmla="*/ 474 h 1056"/>
                <a:gd name="T16" fmla="*/ 4 w 1728"/>
                <a:gd name="T17" fmla="*/ 582 h 1056"/>
                <a:gd name="T18" fmla="*/ 40 w 1728"/>
                <a:gd name="T19" fmla="*/ 685 h 1056"/>
                <a:gd name="T20" fmla="*/ 105 w 1728"/>
                <a:gd name="T21" fmla="*/ 780 h 1056"/>
                <a:gd name="T22" fmla="*/ 198 w 1728"/>
                <a:gd name="T23" fmla="*/ 864 h 1056"/>
                <a:gd name="T24" fmla="*/ 314 w 1728"/>
                <a:gd name="T25" fmla="*/ 936 h 1056"/>
                <a:gd name="T26" fmla="*/ 453 w 1728"/>
                <a:gd name="T27" fmla="*/ 992 h 1056"/>
                <a:gd name="T28" fmla="*/ 607 w 1728"/>
                <a:gd name="T29" fmla="*/ 1032 h 1056"/>
                <a:gd name="T30" fmla="*/ 775 w 1728"/>
                <a:gd name="T31" fmla="*/ 1054 h 1056"/>
                <a:gd name="T32" fmla="*/ 952 w 1728"/>
                <a:gd name="T33" fmla="*/ 1054 h 1056"/>
                <a:gd name="T34" fmla="*/ 1120 w 1728"/>
                <a:gd name="T35" fmla="*/ 1032 h 1056"/>
                <a:gd name="T36" fmla="*/ 1275 w 1728"/>
                <a:gd name="T37" fmla="*/ 992 h 1056"/>
                <a:gd name="T38" fmla="*/ 1413 w 1728"/>
                <a:gd name="T39" fmla="*/ 936 h 1056"/>
                <a:gd name="T40" fmla="*/ 1530 w 1728"/>
                <a:gd name="T41" fmla="*/ 864 h 1056"/>
                <a:gd name="T42" fmla="*/ 1623 w 1728"/>
                <a:gd name="T43" fmla="*/ 780 h 1056"/>
                <a:gd name="T44" fmla="*/ 1688 w 1728"/>
                <a:gd name="T45" fmla="*/ 685 h 1056"/>
                <a:gd name="T46" fmla="*/ 1724 w 1728"/>
                <a:gd name="T47" fmla="*/ 582 h 1056"/>
                <a:gd name="T48" fmla="*/ 1724 w 1728"/>
                <a:gd name="T49" fmla="*/ 474 h 1056"/>
                <a:gd name="T50" fmla="*/ 1688 w 1728"/>
                <a:gd name="T51" fmla="*/ 371 h 1056"/>
                <a:gd name="T52" fmla="*/ 1623 w 1728"/>
                <a:gd name="T53" fmla="*/ 276 h 1056"/>
                <a:gd name="T54" fmla="*/ 1530 w 1728"/>
                <a:gd name="T55" fmla="*/ 192 h 1056"/>
                <a:gd name="T56" fmla="*/ 1413 w 1728"/>
                <a:gd name="T57" fmla="*/ 121 h 1056"/>
                <a:gd name="T58" fmla="*/ 1275 w 1728"/>
                <a:gd name="T59" fmla="*/ 64 h 1056"/>
                <a:gd name="T60" fmla="*/ 1120 w 1728"/>
                <a:gd name="T61" fmla="*/ 24 h 1056"/>
                <a:gd name="T62" fmla="*/ 952 w 1728"/>
                <a:gd name="T63" fmla="*/ 2 h 1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28" h="1056">
                  <a:moveTo>
                    <a:pt x="863" y="0"/>
                  </a:moveTo>
                  <a:lnTo>
                    <a:pt x="775" y="2"/>
                  </a:lnTo>
                  <a:lnTo>
                    <a:pt x="689" y="11"/>
                  </a:lnTo>
                  <a:lnTo>
                    <a:pt x="607" y="24"/>
                  </a:lnTo>
                  <a:lnTo>
                    <a:pt x="528" y="42"/>
                  </a:lnTo>
                  <a:lnTo>
                    <a:pt x="453" y="64"/>
                  </a:lnTo>
                  <a:lnTo>
                    <a:pt x="381" y="90"/>
                  </a:lnTo>
                  <a:lnTo>
                    <a:pt x="314" y="121"/>
                  </a:lnTo>
                  <a:lnTo>
                    <a:pt x="253" y="155"/>
                  </a:lnTo>
                  <a:lnTo>
                    <a:pt x="198" y="192"/>
                  </a:lnTo>
                  <a:lnTo>
                    <a:pt x="147" y="233"/>
                  </a:lnTo>
                  <a:lnTo>
                    <a:pt x="105" y="276"/>
                  </a:lnTo>
                  <a:lnTo>
                    <a:pt x="68" y="322"/>
                  </a:lnTo>
                  <a:lnTo>
                    <a:pt x="40" y="371"/>
                  </a:lnTo>
                  <a:lnTo>
                    <a:pt x="17" y="421"/>
                  </a:lnTo>
                  <a:lnTo>
                    <a:pt x="4" y="474"/>
                  </a:lnTo>
                  <a:lnTo>
                    <a:pt x="0" y="528"/>
                  </a:lnTo>
                  <a:lnTo>
                    <a:pt x="4" y="582"/>
                  </a:lnTo>
                  <a:lnTo>
                    <a:pt x="17" y="635"/>
                  </a:lnTo>
                  <a:lnTo>
                    <a:pt x="40" y="685"/>
                  </a:lnTo>
                  <a:lnTo>
                    <a:pt x="68" y="734"/>
                  </a:lnTo>
                  <a:lnTo>
                    <a:pt x="105" y="780"/>
                  </a:lnTo>
                  <a:lnTo>
                    <a:pt x="147" y="823"/>
                  </a:lnTo>
                  <a:lnTo>
                    <a:pt x="198" y="864"/>
                  </a:lnTo>
                  <a:lnTo>
                    <a:pt x="253" y="901"/>
                  </a:lnTo>
                  <a:lnTo>
                    <a:pt x="314" y="936"/>
                  </a:lnTo>
                  <a:lnTo>
                    <a:pt x="381" y="966"/>
                  </a:lnTo>
                  <a:lnTo>
                    <a:pt x="453" y="992"/>
                  </a:lnTo>
                  <a:lnTo>
                    <a:pt x="528" y="1014"/>
                  </a:lnTo>
                  <a:lnTo>
                    <a:pt x="607" y="1032"/>
                  </a:lnTo>
                  <a:lnTo>
                    <a:pt x="689" y="1045"/>
                  </a:lnTo>
                  <a:lnTo>
                    <a:pt x="775" y="1054"/>
                  </a:lnTo>
                  <a:lnTo>
                    <a:pt x="863" y="1056"/>
                  </a:lnTo>
                  <a:lnTo>
                    <a:pt x="952" y="1054"/>
                  </a:lnTo>
                  <a:lnTo>
                    <a:pt x="1036" y="1045"/>
                  </a:lnTo>
                  <a:lnTo>
                    <a:pt x="1120" y="1032"/>
                  </a:lnTo>
                  <a:lnTo>
                    <a:pt x="1199" y="1014"/>
                  </a:lnTo>
                  <a:lnTo>
                    <a:pt x="1275" y="992"/>
                  </a:lnTo>
                  <a:lnTo>
                    <a:pt x="1346" y="966"/>
                  </a:lnTo>
                  <a:lnTo>
                    <a:pt x="1413" y="936"/>
                  </a:lnTo>
                  <a:lnTo>
                    <a:pt x="1475" y="901"/>
                  </a:lnTo>
                  <a:lnTo>
                    <a:pt x="1530" y="864"/>
                  </a:lnTo>
                  <a:lnTo>
                    <a:pt x="1579" y="823"/>
                  </a:lnTo>
                  <a:lnTo>
                    <a:pt x="1623" y="780"/>
                  </a:lnTo>
                  <a:lnTo>
                    <a:pt x="1660" y="734"/>
                  </a:lnTo>
                  <a:lnTo>
                    <a:pt x="1688" y="685"/>
                  </a:lnTo>
                  <a:lnTo>
                    <a:pt x="1711" y="635"/>
                  </a:lnTo>
                  <a:lnTo>
                    <a:pt x="1724" y="582"/>
                  </a:lnTo>
                  <a:lnTo>
                    <a:pt x="1728" y="528"/>
                  </a:lnTo>
                  <a:lnTo>
                    <a:pt x="1724" y="474"/>
                  </a:lnTo>
                  <a:lnTo>
                    <a:pt x="1711" y="421"/>
                  </a:lnTo>
                  <a:lnTo>
                    <a:pt x="1688" y="371"/>
                  </a:lnTo>
                  <a:lnTo>
                    <a:pt x="1660" y="322"/>
                  </a:lnTo>
                  <a:lnTo>
                    <a:pt x="1623" y="276"/>
                  </a:lnTo>
                  <a:lnTo>
                    <a:pt x="1579" y="233"/>
                  </a:lnTo>
                  <a:lnTo>
                    <a:pt x="1530" y="192"/>
                  </a:lnTo>
                  <a:lnTo>
                    <a:pt x="1475" y="155"/>
                  </a:lnTo>
                  <a:lnTo>
                    <a:pt x="1413" y="121"/>
                  </a:lnTo>
                  <a:lnTo>
                    <a:pt x="1346" y="90"/>
                  </a:lnTo>
                  <a:lnTo>
                    <a:pt x="1275" y="64"/>
                  </a:lnTo>
                  <a:lnTo>
                    <a:pt x="1199" y="42"/>
                  </a:lnTo>
                  <a:lnTo>
                    <a:pt x="1120" y="24"/>
                  </a:lnTo>
                  <a:lnTo>
                    <a:pt x="1036" y="11"/>
                  </a:lnTo>
                  <a:lnTo>
                    <a:pt x="952" y="2"/>
                  </a:lnTo>
                  <a:lnTo>
                    <a:pt x="863" y="0"/>
                  </a:lnTo>
                  <a:close/>
                </a:path>
              </a:pathLst>
            </a:custGeom>
            <a:solidFill>
              <a:srgbClr val="5EA5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p:cNvSpPr>
              <a:spLocks/>
            </p:cNvSpPr>
            <p:nvPr/>
          </p:nvSpPr>
          <p:spPr bwMode="auto">
            <a:xfrm>
              <a:off x="667" y="323"/>
              <a:ext cx="853" cy="521"/>
            </a:xfrm>
            <a:custGeom>
              <a:avLst/>
              <a:gdLst>
                <a:gd name="T0" fmla="*/ 765 w 1707"/>
                <a:gd name="T1" fmla="*/ 2 h 1042"/>
                <a:gd name="T2" fmla="*/ 600 w 1707"/>
                <a:gd name="T3" fmla="*/ 23 h 1042"/>
                <a:gd name="T4" fmla="*/ 447 w 1707"/>
                <a:gd name="T5" fmla="*/ 63 h 1042"/>
                <a:gd name="T6" fmla="*/ 310 w 1707"/>
                <a:gd name="T7" fmla="*/ 119 h 1042"/>
                <a:gd name="T8" fmla="*/ 195 w 1707"/>
                <a:gd name="T9" fmla="*/ 190 h 1042"/>
                <a:gd name="T10" fmla="*/ 103 w 1707"/>
                <a:gd name="T11" fmla="*/ 273 h 1042"/>
                <a:gd name="T12" fmla="*/ 38 w 1707"/>
                <a:gd name="T13" fmla="*/ 366 h 1042"/>
                <a:gd name="T14" fmla="*/ 4 w 1707"/>
                <a:gd name="T15" fmla="*/ 468 h 1042"/>
                <a:gd name="T16" fmla="*/ 4 w 1707"/>
                <a:gd name="T17" fmla="*/ 574 h 1042"/>
                <a:gd name="T18" fmla="*/ 38 w 1707"/>
                <a:gd name="T19" fmla="*/ 676 h 1042"/>
                <a:gd name="T20" fmla="*/ 103 w 1707"/>
                <a:gd name="T21" fmla="*/ 769 h 1042"/>
                <a:gd name="T22" fmla="*/ 195 w 1707"/>
                <a:gd name="T23" fmla="*/ 852 h 1042"/>
                <a:gd name="T24" fmla="*/ 310 w 1707"/>
                <a:gd name="T25" fmla="*/ 923 h 1042"/>
                <a:gd name="T26" fmla="*/ 447 w 1707"/>
                <a:gd name="T27" fmla="*/ 979 h 1042"/>
                <a:gd name="T28" fmla="*/ 600 w 1707"/>
                <a:gd name="T29" fmla="*/ 1019 h 1042"/>
                <a:gd name="T30" fmla="*/ 765 w 1707"/>
                <a:gd name="T31" fmla="*/ 1040 h 1042"/>
                <a:gd name="T32" fmla="*/ 940 w 1707"/>
                <a:gd name="T33" fmla="*/ 1040 h 1042"/>
                <a:gd name="T34" fmla="*/ 1107 w 1707"/>
                <a:gd name="T35" fmla="*/ 1019 h 1042"/>
                <a:gd name="T36" fmla="*/ 1260 w 1707"/>
                <a:gd name="T37" fmla="*/ 979 h 1042"/>
                <a:gd name="T38" fmla="*/ 1395 w 1707"/>
                <a:gd name="T39" fmla="*/ 923 h 1042"/>
                <a:gd name="T40" fmla="*/ 1511 w 1707"/>
                <a:gd name="T41" fmla="*/ 852 h 1042"/>
                <a:gd name="T42" fmla="*/ 1603 w 1707"/>
                <a:gd name="T43" fmla="*/ 769 h 1042"/>
                <a:gd name="T44" fmla="*/ 1668 w 1707"/>
                <a:gd name="T45" fmla="*/ 676 h 1042"/>
                <a:gd name="T46" fmla="*/ 1702 w 1707"/>
                <a:gd name="T47" fmla="*/ 574 h 1042"/>
                <a:gd name="T48" fmla="*/ 1702 w 1707"/>
                <a:gd name="T49" fmla="*/ 468 h 1042"/>
                <a:gd name="T50" fmla="*/ 1668 w 1707"/>
                <a:gd name="T51" fmla="*/ 366 h 1042"/>
                <a:gd name="T52" fmla="*/ 1603 w 1707"/>
                <a:gd name="T53" fmla="*/ 273 h 1042"/>
                <a:gd name="T54" fmla="*/ 1511 w 1707"/>
                <a:gd name="T55" fmla="*/ 190 h 1042"/>
                <a:gd name="T56" fmla="*/ 1395 w 1707"/>
                <a:gd name="T57" fmla="*/ 119 h 1042"/>
                <a:gd name="T58" fmla="*/ 1260 w 1707"/>
                <a:gd name="T59" fmla="*/ 63 h 1042"/>
                <a:gd name="T60" fmla="*/ 1107 w 1707"/>
                <a:gd name="T61" fmla="*/ 23 h 1042"/>
                <a:gd name="T62" fmla="*/ 940 w 1707"/>
                <a:gd name="T63" fmla="*/ 2 h 1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07" h="1042">
                  <a:moveTo>
                    <a:pt x="853" y="0"/>
                  </a:moveTo>
                  <a:lnTo>
                    <a:pt x="765" y="2"/>
                  </a:lnTo>
                  <a:lnTo>
                    <a:pt x="680" y="10"/>
                  </a:lnTo>
                  <a:lnTo>
                    <a:pt x="600" y="23"/>
                  </a:lnTo>
                  <a:lnTo>
                    <a:pt x="520" y="40"/>
                  </a:lnTo>
                  <a:lnTo>
                    <a:pt x="447" y="63"/>
                  </a:lnTo>
                  <a:lnTo>
                    <a:pt x="376" y="89"/>
                  </a:lnTo>
                  <a:lnTo>
                    <a:pt x="310" y="119"/>
                  </a:lnTo>
                  <a:lnTo>
                    <a:pt x="250" y="153"/>
                  </a:lnTo>
                  <a:lnTo>
                    <a:pt x="195" y="190"/>
                  </a:lnTo>
                  <a:lnTo>
                    <a:pt x="146" y="230"/>
                  </a:lnTo>
                  <a:lnTo>
                    <a:pt x="103" y="273"/>
                  </a:lnTo>
                  <a:lnTo>
                    <a:pt x="67" y="318"/>
                  </a:lnTo>
                  <a:lnTo>
                    <a:pt x="38" y="366"/>
                  </a:lnTo>
                  <a:lnTo>
                    <a:pt x="17" y="417"/>
                  </a:lnTo>
                  <a:lnTo>
                    <a:pt x="4" y="468"/>
                  </a:lnTo>
                  <a:lnTo>
                    <a:pt x="0" y="521"/>
                  </a:lnTo>
                  <a:lnTo>
                    <a:pt x="4" y="574"/>
                  </a:lnTo>
                  <a:lnTo>
                    <a:pt x="17" y="625"/>
                  </a:lnTo>
                  <a:lnTo>
                    <a:pt x="38" y="676"/>
                  </a:lnTo>
                  <a:lnTo>
                    <a:pt x="67" y="723"/>
                  </a:lnTo>
                  <a:lnTo>
                    <a:pt x="103" y="769"/>
                  </a:lnTo>
                  <a:lnTo>
                    <a:pt x="146" y="812"/>
                  </a:lnTo>
                  <a:lnTo>
                    <a:pt x="195" y="852"/>
                  </a:lnTo>
                  <a:lnTo>
                    <a:pt x="250" y="889"/>
                  </a:lnTo>
                  <a:lnTo>
                    <a:pt x="310" y="923"/>
                  </a:lnTo>
                  <a:lnTo>
                    <a:pt x="376" y="953"/>
                  </a:lnTo>
                  <a:lnTo>
                    <a:pt x="447" y="979"/>
                  </a:lnTo>
                  <a:lnTo>
                    <a:pt x="520" y="1001"/>
                  </a:lnTo>
                  <a:lnTo>
                    <a:pt x="600" y="1019"/>
                  </a:lnTo>
                  <a:lnTo>
                    <a:pt x="680" y="1032"/>
                  </a:lnTo>
                  <a:lnTo>
                    <a:pt x="765" y="1040"/>
                  </a:lnTo>
                  <a:lnTo>
                    <a:pt x="853" y="1042"/>
                  </a:lnTo>
                  <a:lnTo>
                    <a:pt x="940" y="1040"/>
                  </a:lnTo>
                  <a:lnTo>
                    <a:pt x="1025" y="1032"/>
                  </a:lnTo>
                  <a:lnTo>
                    <a:pt x="1107" y="1019"/>
                  </a:lnTo>
                  <a:lnTo>
                    <a:pt x="1185" y="1001"/>
                  </a:lnTo>
                  <a:lnTo>
                    <a:pt x="1260" y="979"/>
                  </a:lnTo>
                  <a:lnTo>
                    <a:pt x="1330" y="953"/>
                  </a:lnTo>
                  <a:lnTo>
                    <a:pt x="1395" y="923"/>
                  </a:lnTo>
                  <a:lnTo>
                    <a:pt x="1456" y="889"/>
                  </a:lnTo>
                  <a:lnTo>
                    <a:pt x="1511" y="852"/>
                  </a:lnTo>
                  <a:lnTo>
                    <a:pt x="1561" y="812"/>
                  </a:lnTo>
                  <a:lnTo>
                    <a:pt x="1603" y="769"/>
                  </a:lnTo>
                  <a:lnTo>
                    <a:pt x="1640" y="723"/>
                  </a:lnTo>
                  <a:lnTo>
                    <a:pt x="1668" y="676"/>
                  </a:lnTo>
                  <a:lnTo>
                    <a:pt x="1690" y="625"/>
                  </a:lnTo>
                  <a:lnTo>
                    <a:pt x="1702" y="574"/>
                  </a:lnTo>
                  <a:lnTo>
                    <a:pt x="1707" y="521"/>
                  </a:lnTo>
                  <a:lnTo>
                    <a:pt x="1702" y="468"/>
                  </a:lnTo>
                  <a:lnTo>
                    <a:pt x="1690" y="417"/>
                  </a:lnTo>
                  <a:lnTo>
                    <a:pt x="1668" y="366"/>
                  </a:lnTo>
                  <a:lnTo>
                    <a:pt x="1640" y="318"/>
                  </a:lnTo>
                  <a:lnTo>
                    <a:pt x="1603" y="273"/>
                  </a:lnTo>
                  <a:lnTo>
                    <a:pt x="1561" y="230"/>
                  </a:lnTo>
                  <a:lnTo>
                    <a:pt x="1511" y="190"/>
                  </a:lnTo>
                  <a:lnTo>
                    <a:pt x="1456" y="153"/>
                  </a:lnTo>
                  <a:lnTo>
                    <a:pt x="1395" y="119"/>
                  </a:lnTo>
                  <a:lnTo>
                    <a:pt x="1330" y="89"/>
                  </a:lnTo>
                  <a:lnTo>
                    <a:pt x="1260" y="63"/>
                  </a:lnTo>
                  <a:lnTo>
                    <a:pt x="1185" y="40"/>
                  </a:lnTo>
                  <a:lnTo>
                    <a:pt x="1107" y="23"/>
                  </a:lnTo>
                  <a:lnTo>
                    <a:pt x="1025" y="10"/>
                  </a:lnTo>
                  <a:lnTo>
                    <a:pt x="940" y="2"/>
                  </a:lnTo>
                  <a:lnTo>
                    <a:pt x="853" y="0"/>
                  </a:lnTo>
                  <a:close/>
                </a:path>
              </a:pathLst>
            </a:custGeom>
            <a:solidFill>
              <a:srgbClr val="68AA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p:cNvSpPr>
              <a:spLocks/>
            </p:cNvSpPr>
            <p:nvPr/>
          </p:nvSpPr>
          <p:spPr bwMode="auto">
            <a:xfrm>
              <a:off x="672" y="326"/>
              <a:ext cx="843" cy="515"/>
            </a:xfrm>
            <a:custGeom>
              <a:avLst/>
              <a:gdLst>
                <a:gd name="T0" fmla="*/ 756 w 1687"/>
                <a:gd name="T1" fmla="*/ 2 h 1028"/>
                <a:gd name="T2" fmla="*/ 592 w 1687"/>
                <a:gd name="T3" fmla="*/ 23 h 1028"/>
                <a:gd name="T4" fmla="*/ 441 w 1687"/>
                <a:gd name="T5" fmla="*/ 61 h 1028"/>
                <a:gd name="T6" fmla="*/ 307 w 1687"/>
                <a:gd name="T7" fmla="*/ 117 h 1028"/>
                <a:gd name="T8" fmla="*/ 192 w 1687"/>
                <a:gd name="T9" fmla="*/ 187 h 1028"/>
                <a:gd name="T10" fmla="*/ 102 w 1687"/>
                <a:gd name="T11" fmla="*/ 269 h 1028"/>
                <a:gd name="T12" fmla="*/ 38 w 1687"/>
                <a:gd name="T13" fmla="*/ 361 h 1028"/>
                <a:gd name="T14" fmla="*/ 4 w 1687"/>
                <a:gd name="T15" fmla="*/ 461 h 1028"/>
                <a:gd name="T16" fmla="*/ 4 w 1687"/>
                <a:gd name="T17" fmla="*/ 567 h 1028"/>
                <a:gd name="T18" fmla="*/ 38 w 1687"/>
                <a:gd name="T19" fmla="*/ 667 h 1028"/>
                <a:gd name="T20" fmla="*/ 102 w 1687"/>
                <a:gd name="T21" fmla="*/ 759 h 1028"/>
                <a:gd name="T22" fmla="*/ 192 w 1687"/>
                <a:gd name="T23" fmla="*/ 841 h 1028"/>
                <a:gd name="T24" fmla="*/ 307 w 1687"/>
                <a:gd name="T25" fmla="*/ 910 h 1028"/>
                <a:gd name="T26" fmla="*/ 441 w 1687"/>
                <a:gd name="T27" fmla="*/ 967 h 1028"/>
                <a:gd name="T28" fmla="*/ 592 w 1687"/>
                <a:gd name="T29" fmla="*/ 1005 h 1028"/>
                <a:gd name="T30" fmla="*/ 756 w 1687"/>
                <a:gd name="T31" fmla="*/ 1026 h 1028"/>
                <a:gd name="T32" fmla="*/ 929 w 1687"/>
                <a:gd name="T33" fmla="*/ 1026 h 1028"/>
                <a:gd name="T34" fmla="*/ 1094 w 1687"/>
                <a:gd name="T35" fmla="*/ 1005 h 1028"/>
                <a:gd name="T36" fmla="*/ 1246 w 1687"/>
                <a:gd name="T37" fmla="*/ 967 h 1028"/>
                <a:gd name="T38" fmla="*/ 1380 w 1687"/>
                <a:gd name="T39" fmla="*/ 910 h 1028"/>
                <a:gd name="T40" fmla="*/ 1494 w 1687"/>
                <a:gd name="T41" fmla="*/ 841 h 1028"/>
                <a:gd name="T42" fmla="*/ 1585 w 1687"/>
                <a:gd name="T43" fmla="*/ 759 h 1028"/>
                <a:gd name="T44" fmla="*/ 1648 w 1687"/>
                <a:gd name="T45" fmla="*/ 667 h 1028"/>
                <a:gd name="T46" fmla="*/ 1682 w 1687"/>
                <a:gd name="T47" fmla="*/ 567 h 1028"/>
                <a:gd name="T48" fmla="*/ 1682 w 1687"/>
                <a:gd name="T49" fmla="*/ 461 h 1028"/>
                <a:gd name="T50" fmla="*/ 1648 w 1687"/>
                <a:gd name="T51" fmla="*/ 361 h 1028"/>
                <a:gd name="T52" fmla="*/ 1585 w 1687"/>
                <a:gd name="T53" fmla="*/ 269 h 1028"/>
                <a:gd name="T54" fmla="*/ 1494 w 1687"/>
                <a:gd name="T55" fmla="*/ 187 h 1028"/>
                <a:gd name="T56" fmla="*/ 1380 w 1687"/>
                <a:gd name="T57" fmla="*/ 117 h 1028"/>
                <a:gd name="T58" fmla="*/ 1246 w 1687"/>
                <a:gd name="T59" fmla="*/ 61 h 1028"/>
                <a:gd name="T60" fmla="*/ 1094 w 1687"/>
                <a:gd name="T61" fmla="*/ 23 h 1028"/>
                <a:gd name="T62" fmla="*/ 929 w 1687"/>
                <a:gd name="T63" fmla="*/ 2 h 10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87" h="1028">
                  <a:moveTo>
                    <a:pt x="843" y="0"/>
                  </a:moveTo>
                  <a:lnTo>
                    <a:pt x="756" y="2"/>
                  </a:lnTo>
                  <a:lnTo>
                    <a:pt x="673" y="10"/>
                  </a:lnTo>
                  <a:lnTo>
                    <a:pt x="592" y="23"/>
                  </a:lnTo>
                  <a:lnTo>
                    <a:pt x="515" y="40"/>
                  </a:lnTo>
                  <a:lnTo>
                    <a:pt x="441" y="61"/>
                  </a:lnTo>
                  <a:lnTo>
                    <a:pt x="372" y="87"/>
                  </a:lnTo>
                  <a:lnTo>
                    <a:pt x="307" y="117"/>
                  </a:lnTo>
                  <a:lnTo>
                    <a:pt x="247" y="150"/>
                  </a:lnTo>
                  <a:lnTo>
                    <a:pt x="192" y="187"/>
                  </a:lnTo>
                  <a:lnTo>
                    <a:pt x="144" y="226"/>
                  </a:lnTo>
                  <a:lnTo>
                    <a:pt x="102" y="269"/>
                  </a:lnTo>
                  <a:lnTo>
                    <a:pt x="66" y="314"/>
                  </a:lnTo>
                  <a:lnTo>
                    <a:pt x="38" y="361"/>
                  </a:lnTo>
                  <a:lnTo>
                    <a:pt x="17" y="411"/>
                  </a:lnTo>
                  <a:lnTo>
                    <a:pt x="4" y="461"/>
                  </a:lnTo>
                  <a:lnTo>
                    <a:pt x="0" y="514"/>
                  </a:lnTo>
                  <a:lnTo>
                    <a:pt x="4" y="567"/>
                  </a:lnTo>
                  <a:lnTo>
                    <a:pt x="17" y="617"/>
                  </a:lnTo>
                  <a:lnTo>
                    <a:pt x="38" y="667"/>
                  </a:lnTo>
                  <a:lnTo>
                    <a:pt x="66" y="714"/>
                  </a:lnTo>
                  <a:lnTo>
                    <a:pt x="102" y="759"/>
                  </a:lnTo>
                  <a:lnTo>
                    <a:pt x="144" y="802"/>
                  </a:lnTo>
                  <a:lnTo>
                    <a:pt x="192" y="841"/>
                  </a:lnTo>
                  <a:lnTo>
                    <a:pt x="247" y="878"/>
                  </a:lnTo>
                  <a:lnTo>
                    <a:pt x="307" y="910"/>
                  </a:lnTo>
                  <a:lnTo>
                    <a:pt x="372" y="941"/>
                  </a:lnTo>
                  <a:lnTo>
                    <a:pt x="441" y="967"/>
                  </a:lnTo>
                  <a:lnTo>
                    <a:pt x="515" y="988"/>
                  </a:lnTo>
                  <a:lnTo>
                    <a:pt x="592" y="1005"/>
                  </a:lnTo>
                  <a:lnTo>
                    <a:pt x="673" y="1018"/>
                  </a:lnTo>
                  <a:lnTo>
                    <a:pt x="756" y="1026"/>
                  </a:lnTo>
                  <a:lnTo>
                    <a:pt x="843" y="1028"/>
                  </a:lnTo>
                  <a:lnTo>
                    <a:pt x="929" y="1026"/>
                  </a:lnTo>
                  <a:lnTo>
                    <a:pt x="1012" y="1018"/>
                  </a:lnTo>
                  <a:lnTo>
                    <a:pt x="1094" y="1005"/>
                  </a:lnTo>
                  <a:lnTo>
                    <a:pt x="1172" y="988"/>
                  </a:lnTo>
                  <a:lnTo>
                    <a:pt x="1246" y="967"/>
                  </a:lnTo>
                  <a:lnTo>
                    <a:pt x="1315" y="941"/>
                  </a:lnTo>
                  <a:lnTo>
                    <a:pt x="1380" y="910"/>
                  </a:lnTo>
                  <a:lnTo>
                    <a:pt x="1439" y="878"/>
                  </a:lnTo>
                  <a:lnTo>
                    <a:pt x="1494" y="841"/>
                  </a:lnTo>
                  <a:lnTo>
                    <a:pt x="1542" y="802"/>
                  </a:lnTo>
                  <a:lnTo>
                    <a:pt x="1585" y="759"/>
                  </a:lnTo>
                  <a:lnTo>
                    <a:pt x="1620" y="714"/>
                  </a:lnTo>
                  <a:lnTo>
                    <a:pt x="1648" y="667"/>
                  </a:lnTo>
                  <a:lnTo>
                    <a:pt x="1670" y="617"/>
                  </a:lnTo>
                  <a:lnTo>
                    <a:pt x="1682" y="567"/>
                  </a:lnTo>
                  <a:lnTo>
                    <a:pt x="1687" y="514"/>
                  </a:lnTo>
                  <a:lnTo>
                    <a:pt x="1682" y="461"/>
                  </a:lnTo>
                  <a:lnTo>
                    <a:pt x="1670" y="411"/>
                  </a:lnTo>
                  <a:lnTo>
                    <a:pt x="1648" y="361"/>
                  </a:lnTo>
                  <a:lnTo>
                    <a:pt x="1620" y="314"/>
                  </a:lnTo>
                  <a:lnTo>
                    <a:pt x="1585" y="269"/>
                  </a:lnTo>
                  <a:lnTo>
                    <a:pt x="1542" y="226"/>
                  </a:lnTo>
                  <a:lnTo>
                    <a:pt x="1494" y="187"/>
                  </a:lnTo>
                  <a:lnTo>
                    <a:pt x="1439" y="150"/>
                  </a:lnTo>
                  <a:lnTo>
                    <a:pt x="1380" y="117"/>
                  </a:lnTo>
                  <a:lnTo>
                    <a:pt x="1315" y="87"/>
                  </a:lnTo>
                  <a:lnTo>
                    <a:pt x="1246" y="61"/>
                  </a:lnTo>
                  <a:lnTo>
                    <a:pt x="1172" y="40"/>
                  </a:lnTo>
                  <a:lnTo>
                    <a:pt x="1094" y="23"/>
                  </a:lnTo>
                  <a:lnTo>
                    <a:pt x="1012" y="10"/>
                  </a:lnTo>
                  <a:lnTo>
                    <a:pt x="929" y="2"/>
                  </a:lnTo>
                  <a:lnTo>
                    <a:pt x="843" y="0"/>
                  </a:lnTo>
                  <a:close/>
                </a:path>
              </a:pathLst>
            </a:custGeom>
            <a:solidFill>
              <a:srgbClr val="70A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p:cNvSpPr>
              <a:spLocks/>
            </p:cNvSpPr>
            <p:nvPr/>
          </p:nvSpPr>
          <p:spPr bwMode="auto">
            <a:xfrm>
              <a:off x="677" y="330"/>
              <a:ext cx="833" cy="507"/>
            </a:xfrm>
            <a:custGeom>
              <a:avLst/>
              <a:gdLst>
                <a:gd name="T0" fmla="*/ 748 w 1667"/>
                <a:gd name="T1" fmla="*/ 3 h 1015"/>
                <a:gd name="T2" fmla="*/ 585 w 1667"/>
                <a:gd name="T3" fmla="*/ 23 h 1015"/>
                <a:gd name="T4" fmla="*/ 435 w 1667"/>
                <a:gd name="T5" fmla="*/ 61 h 1015"/>
                <a:gd name="T6" fmla="*/ 302 w 1667"/>
                <a:gd name="T7" fmla="*/ 116 h 1015"/>
                <a:gd name="T8" fmla="*/ 191 w 1667"/>
                <a:gd name="T9" fmla="*/ 185 h 1015"/>
                <a:gd name="T10" fmla="*/ 100 w 1667"/>
                <a:gd name="T11" fmla="*/ 265 h 1015"/>
                <a:gd name="T12" fmla="*/ 38 w 1667"/>
                <a:gd name="T13" fmla="*/ 356 h 1015"/>
                <a:gd name="T14" fmla="*/ 4 w 1667"/>
                <a:gd name="T15" fmla="*/ 455 h 1015"/>
                <a:gd name="T16" fmla="*/ 4 w 1667"/>
                <a:gd name="T17" fmla="*/ 559 h 1015"/>
                <a:gd name="T18" fmla="*/ 38 w 1667"/>
                <a:gd name="T19" fmla="*/ 657 h 1015"/>
                <a:gd name="T20" fmla="*/ 100 w 1667"/>
                <a:gd name="T21" fmla="*/ 748 h 1015"/>
                <a:gd name="T22" fmla="*/ 191 w 1667"/>
                <a:gd name="T23" fmla="*/ 829 h 1015"/>
                <a:gd name="T24" fmla="*/ 302 w 1667"/>
                <a:gd name="T25" fmla="*/ 899 h 1015"/>
                <a:gd name="T26" fmla="*/ 435 w 1667"/>
                <a:gd name="T27" fmla="*/ 953 h 1015"/>
                <a:gd name="T28" fmla="*/ 585 w 1667"/>
                <a:gd name="T29" fmla="*/ 992 h 1015"/>
                <a:gd name="T30" fmla="*/ 748 w 1667"/>
                <a:gd name="T31" fmla="*/ 1012 h 1015"/>
                <a:gd name="T32" fmla="*/ 917 w 1667"/>
                <a:gd name="T33" fmla="*/ 1012 h 1015"/>
                <a:gd name="T34" fmla="*/ 1081 w 1667"/>
                <a:gd name="T35" fmla="*/ 992 h 1015"/>
                <a:gd name="T36" fmla="*/ 1230 w 1667"/>
                <a:gd name="T37" fmla="*/ 953 h 1015"/>
                <a:gd name="T38" fmla="*/ 1363 w 1667"/>
                <a:gd name="T39" fmla="*/ 899 h 1015"/>
                <a:gd name="T40" fmla="*/ 1476 w 1667"/>
                <a:gd name="T41" fmla="*/ 829 h 1015"/>
                <a:gd name="T42" fmla="*/ 1566 w 1667"/>
                <a:gd name="T43" fmla="*/ 748 h 1015"/>
                <a:gd name="T44" fmla="*/ 1629 w 1667"/>
                <a:gd name="T45" fmla="*/ 657 h 1015"/>
                <a:gd name="T46" fmla="*/ 1662 w 1667"/>
                <a:gd name="T47" fmla="*/ 559 h 1015"/>
                <a:gd name="T48" fmla="*/ 1662 w 1667"/>
                <a:gd name="T49" fmla="*/ 455 h 1015"/>
                <a:gd name="T50" fmla="*/ 1629 w 1667"/>
                <a:gd name="T51" fmla="*/ 356 h 1015"/>
                <a:gd name="T52" fmla="*/ 1566 w 1667"/>
                <a:gd name="T53" fmla="*/ 265 h 1015"/>
                <a:gd name="T54" fmla="*/ 1476 w 1667"/>
                <a:gd name="T55" fmla="*/ 185 h 1015"/>
                <a:gd name="T56" fmla="*/ 1363 w 1667"/>
                <a:gd name="T57" fmla="*/ 116 h 1015"/>
                <a:gd name="T58" fmla="*/ 1230 w 1667"/>
                <a:gd name="T59" fmla="*/ 61 h 1015"/>
                <a:gd name="T60" fmla="*/ 1081 w 1667"/>
                <a:gd name="T61" fmla="*/ 23 h 1015"/>
                <a:gd name="T62" fmla="*/ 917 w 1667"/>
                <a:gd name="T63" fmla="*/ 3 h 1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67" h="1015">
                  <a:moveTo>
                    <a:pt x="833" y="0"/>
                  </a:moveTo>
                  <a:lnTo>
                    <a:pt x="748" y="3"/>
                  </a:lnTo>
                  <a:lnTo>
                    <a:pt x="664" y="11"/>
                  </a:lnTo>
                  <a:lnTo>
                    <a:pt x="585" y="23"/>
                  </a:lnTo>
                  <a:lnTo>
                    <a:pt x="509" y="40"/>
                  </a:lnTo>
                  <a:lnTo>
                    <a:pt x="435" y="61"/>
                  </a:lnTo>
                  <a:lnTo>
                    <a:pt x="367" y="87"/>
                  </a:lnTo>
                  <a:lnTo>
                    <a:pt x="302" y="116"/>
                  </a:lnTo>
                  <a:lnTo>
                    <a:pt x="244" y="149"/>
                  </a:lnTo>
                  <a:lnTo>
                    <a:pt x="191" y="185"/>
                  </a:lnTo>
                  <a:lnTo>
                    <a:pt x="143" y="224"/>
                  </a:lnTo>
                  <a:lnTo>
                    <a:pt x="100" y="265"/>
                  </a:lnTo>
                  <a:lnTo>
                    <a:pt x="65" y="309"/>
                  </a:lnTo>
                  <a:lnTo>
                    <a:pt x="38" y="356"/>
                  </a:lnTo>
                  <a:lnTo>
                    <a:pt x="17" y="405"/>
                  </a:lnTo>
                  <a:lnTo>
                    <a:pt x="4" y="455"/>
                  </a:lnTo>
                  <a:lnTo>
                    <a:pt x="0" y="507"/>
                  </a:lnTo>
                  <a:lnTo>
                    <a:pt x="4" y="559"/>
                  </a:lnTo>
                  <a:lnTo>
                    <a:pt x="17" y="609"/>
                  </a:lnTo>
                  <a:lnTo>
                    <a:pt x="38" y="657"/>
                  </a:lnTo>
                  <a:lnTo>
                    <a:pt x="65" y="705"/>
                  </a:lnTo>
                  <a:lnTo>
                    <a:pt x="100" y="748"/>
                  </a:lnTo>
                  <a:lnTo>
                    <a:pt x="143" y="790"/>
                  </a:lnTo>
                  <a:lnTo>
                    <a:pt x="191" y="829"/>
                  </a:lnTo>
                  <a:lnTo>
                    <a:pt x="244" y="865"/>
                  </a:lnTo>
                  <a:lnTo>
                    <a:pt x="302" y="899"/>
                  </a:lnTo>
                  <a:lnTo>
                    <a:pt x="367" y="928"/>
                  </a:lnTo>
                  <a:lnTo>
                    <a:pt x="435" y="953"/>
                  </a:lnTo>
                  <a:lnTo>
                    <a:pt x="509" y="974"/>
                  </a:lnTo>
                  <a:lnTo>
                    <a:pt x="585" y="992"/>
                  </a:lnTo>
                  <a:lnTo>
                    <a:pt x="664" y="1005"/>
                  </a:lnTo>
                  <a:lnTo>
                    <a:pt x="748" y="1012"/>
                  </a:lnTo>
                  <a:lnTo>
                    <a:pt x="833" y="1015"/>
                  </a:lnTo>
                  <a:lnTo>
                    <a:pt x="917" y="1012"/>
                  </a:lnTo>
                  <a:lnTo>
                    <a:pt x="1001" y="1005"/>
                  </a:lnTo>
                  <a:lnTo>
                    <a:pt x="1081" y="992"/>
                  </a:lnTo>
                  <a:lnTo>
                    <a:pt x="1158" y="974"/>
                  </a:lnTo>
                  <a:lnTo>
                    <a:pt x="1230" y="953"/>
                  </a:lnTo>
                  <a:lnTo>
                    <a:pt x="1299" y="928"/>
                  </a:lnTo>
                  <a:lnTo>
                    <a:pt x="1363" y="899"/>
                  </a:lnTo>
                  <a:lnTo>
                    <a:pt x="1422" y="865"/>
                  </a:lnTo>
                  <a:lnTo>
                    <a:pt x="1476" y="829"/>
                  </a:lnTo>
                  <a:lnTo>
                    <a:pt x="1524" y="790"/>
                  </a:lnTo>
                  <a:lnTo>
                    <a:pt x="1566" y="748"/>
                  </a:lnTo>
                  <a:lnTo>
                    <a:pt x="1602" y="705"/>
                  </a:lnTo>
                  <a:lnTo>
                    <a:pt x="1629" y="657"/>
                  </a:lnTo>
                  <a:lnTo>
                    <a:pt x="1650" y="609"/>
                  </a:lnTo>
                  <a:lnTo>
                    <a:pt x="1662" y="559"/>
                  </a:lnTo>
                  <a:lnTo>
                    <a:pt x="1667" y="507"/>
                  </a:lnTo>
                  <a:lnTo>
                    <a:pt x="1662" y="455"/>
                  </a:lnTo>
                  <a:lnTo>
                    <a:pt x="1650" y="405"/>
                  </a:lnTo>
                  <a:lnTo>
                    <a:pt x="1629" y="356"/>
                  </a:lnTo>
                  <a:lnTo>
                    <a:pt x="1602" y="309"/>
                  </a:lnTo>
                  <a:lnTo>
                    <a:pt x="1566" y="265"/>
                  </a:lnTo>
                  <a:lnTo>
                    <a:pt x="1524" y="224"/>
                  </a:lnTo>
                  <a:lnTo>
                    <a:pt x="1476" y="185"/>
                  </a:lnTo>
                  <a:lnTo>
                    <a:pt x="1422" y="149"/>
                  </a:lnTo>
                  <a:lnTo>
                    <a:pt x="1363" y="116"/>
                  </a:lnTo>
                  <a:lnTo>
                    <a:pt x="1299" y="87"/>
                  </a:lnTo>
                  <a:lnTo>
                    <a:pt x="1230" y="61"/>
                  </a:lnTo>
                  <a:lnTo>
                    <a:pt x="1158" y="40"/>
                  </a:lnTo>
                  <a:lnTo>
                    <a:pt x="1081" y="23"/>
                  </a:lnTo>
                  <a:lnTo>
                    <a:pt x="1001" y="11"/>
                  </a:lnTo>
                  <a:lnTo>
                    <a:pt x="917" y="3"/>
                  </a:lnTo>
                  <a:lnTo>
                    <a:pt x="833" y="0"/>
                  </a:lnTo>
                  <a:close/>
                </a:path>
              </a:pathLst>
            </a:custGeom>
            <a:solidFill>
              <a:srgbClr val="7AB5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p:cNvSpPr>
              <a:spLocks/>
            </p:cNvSpPr>
            <p:nvPr/>
          </p:nvSpPr>
          <p:spPr bwMode="auto">
            <a:xfrm>
              <a:off x="682" y="334"/>
              <a:ext cx="823" cy="499"/>
            </a:xfrm>
            <a:custGeom>
              <a:avLst/>
              <a:gdLst>
                <a:gd name="T0" fmla="*/ 739 w 1647"/>
                <a:gd name="T1" fmla="*/ 2 h 1000"/>
                <a:gd name="T2" fmla="*/ 578 w 1647"/>
                <a:gd name="T3" fmla="*/ 23 h 1000"/>
                <a:gd name="T4" fmla="*/ 431 w 1647"/>
                <a:gd name="T5" fmla="*/ 61 h 1000"/>
                <a:gd name="T6" fmla="*/ 300 w 1647"/>
                <a:gd name="T7" fmla="*/ 115 h 1000"/>
                <a:gd name="T8" fmla="*/ 188 w 1647"/>
                <a:gd name="T9" fmla="*/ 182 h 1000"/>
                <a:gd name="T10" fmla="*/ 99 w 1647"/>
                <a:gd name="T11" fmla="*/ 262 h 1000"/>
                <a:gd name="T12" fmla="*/ 37 w 1647"/>
                <a:gd name="T13" fmla="*/ 352 h 1000"/>
                <a:gd name="T14" fmla="*/ 4 w 1647"/>
                <a:gd name="T15" fmla="*/ 448 h 1000"/>
                <a:gd name="T16" fmla="*/ 4 w 1647"/>
                <a:gd name="T17" fmla="*/ 552 h 1000"/>
                <a:gd name="T18" fmla="*/ 37 w 1647"/>
                <a:gd name="T19" fmla="*/ 648 h 1000"/>
                <a:gd name="T20" fmla="*/ 99 w 1647"/>
                <a:gd name="T21" fmla="*/ 738 h 1000"/>
                <a:gd name="T22" fmla="*/ 188 w 1647"/>
                <a:gd name="T23" fmla="*/ 818 h 1000"/>
                <a:gd name="T24" fmla="*/ 300 w 1647"/>
                <a:gd name="T25" fmla="*/ 885 h 1000"/>
                <a:gd name="T26" fmla="*/ 431 w 1647"/>
                <a:gd name="T27" fmla="*/ 939 h 1000"/>
                <a:gd name="T28" fmla="*/ 578 w 1647"/>
                <a:gd name="T29" fmla="*/ 977 h 1000"/>
                <a:gd name="T30" fmla="*/ 739 w 1647"/>
                <a:gd name="T31" fmla="*/ 998 h 1000"/>
                <a:gd name="T32" fmla="*/ 907 w 1647"/>
                <a:gd name="T33" fmla="*/ 998 h 1000"/>
                <a:gd name="T34" fmla="*/ 1067 w 1647"/>
                <a:gd name="T35" fmla="*/ 977 h 1000"/>
                <a:gd name="T36" fmla="*/ 1216 w 1647"/>
                <a:gd name="T37" fmla="*/ 939 h 1000"/>
                <a:gd name="T38" fmla="*/ 1347 w 1647"/>
                <a:gd name="T39" fmla="*/ 885 h 1000"/>
                <a:gd name="T40" fmla="*/ 1459 w 1647"/>
                <a:gd name="T41" fmla="*/ 818 h 1000"/>
                <a:gd name="T42" fmla="*/ 1548 w 1647"/>
                <a:gd name="T43" fmla="*/ 738 h 1000"/>
                <a:gd name="T44" fmla="*/ 1610 w 1647"/>
                <a:gd name="T45" fmla="*/ 648 h 1000"/>
                <a:gd name="T46" fmla="*/ 1643 w 1647"/>
                <a:gd name="T47" fmla="*/ 552 h 1000"/>
                <a:gd name="T48" fmla="*/ 1643 w 1647"/>
                <a:gd name="T49" fmla="*/ 448 h 1000"/>
                <a:gd name="T50" fmla="*/ 1610 w 1647"/>
                <a:gd name="T51" fmla="*/ 352 h 1000"/>
                <a:gd name="T52" fmla="*/ 1548 w 1647"/>
                <a:gd name="T53" fmla="*/ 262 h 1000"/>
                <a:gd name="T54" fmla="*/ 1459 w 1647"/>
                <a:gd name="T55" fmla="*/ 182 h 1000"/>
                <a:gd name="T56" fmla="*/ 1347 w 1647"/>
                <a:gd name="T57" fmla="*/ 115 h 1000"/>
                <a:gd name="T58" fmla="*/ 1216 w 1647"/>
                <a:gd name="T59" fmla="*/ 61 h 1000"/>
                <a:gd name="T60" fmla="*/ 1067 w 1647"/>
                <a:gd name="T61" fmla="*/ 23 h 1000"/>
                <a:gd name="T62" fmla="*/ 907 w 1647"/>
                <a:gd name="T63" fmla="*/ 2 h 1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47" h="1000">
                  <a:moveTo>
                    <a:pt x="823" y="0"/>
                  </a:moveTo>
                  <a:lnTo>
                    <a:pt x="739" y="2"/>
                  </a:lnTo>
                  <a:lnTo>
                    <a:pt x="657" y="10"/>
                  </a:lnTo>
                  <a:lnTo>
                    <a:pt x="578" y="23"/>
                  </a:lnTo>
                  <a:lnTo>
                    <a:pt x="503" y="39"/>
                  </a:lnTo>
                  <a:lnTo>
                    <a:pt x="431" y="61"/>
                  </a:lnTo>
                  <a:lnTo>
                    <a:pt x="363" y="86"/>
                  </a:lnTo>
                  <a:lnTo>
                    <a:pt x="300" y="115"/>
                  </a:lnTo>
                  <a:lnTo>
                    <a:pt x="242" y="146"/>
                  </a:lnTo>
                  <a:lnTo>
                    <a:pt x="188" y="182"/>
                  </a:lnTo>
                  <a:lnTo>
                    <a:pt x="141" y="220"/>
                  </a:lnTo>
                  <a:lnTo>
                    <a:pt x="99" y="262"/>
                  </a:lnTo>
                  <a:lnTo>
                    <a:pt x="65" y="306"/>
                  </a:lnTo>
                  <a:lnTo>
                    <a:pt x="37" y="352"/>
                  </a:lnTo>
                  <a:lnTo>
                    <a:pt x="17" y="399"/>
                  </a:lnTo>
                  <a:lnTo>
                    <a:pt x="4" y="448"/>
                  </a:lnTo>
                  <a:lnTo>
                    <a:pt x="0" y="500"/>
                  </a:lnTo>
                  <a:lnTo>
                    <a:pt x="4" y="552"/>
                  </a:lnTo>
                  <a:lnTo>
                    <a:pt x="17" y="601"/>
                  </a:lnTo>
                  <a:lnTo>
                    <a:pt x="37" y="648"/>
                  </a:lnTo>
                  <a:lnTo>
                    <a:pt x="65" y="694"/>
                  </a:lnTo>
                  <a:lnTo>
                    <a:pt x="99" y="738"/>
                  </a:lnTo>
                  <a:lnTo>
                    <a:pt x="141" y="780"/>
                  </a:lnTo>
                  <a:lnTo>
                    <a:pt x="188" y="818"/>
                  </a:lnTo>
                  <a:lnTo>
                    <a:pt x="242" y="854"/>
                  </a:lnTo>
                  <a:lnTo>
                    <a:pt x="300" y="885"/>
                  </a:lnTo>
                  <a:lnTo>
                    <a:pt x="363" y="914"/>
                  </a:lnTo>
                  <a:lnTo>
                    <a:pt x="431" y="939"/>
                  </a:lnTo>
                  <a:lnTo>
                    <a:pt x="503" y="960"/>
                  </a:lnTo>
                  <a:lnTo>
                    <a:pt x="578" y="977"/>
                  </a:lnTo>
                  <a:lnTo>
                    <a:pt x="657" y="990"/>
                  </a:lnTo>
                  <a:lnTo>
                    <a:pt x="739" y="998"/>
                  </a:lnTo>
                  <a:lnTo>
                    <a:pt x="823" y="1000"/>
                  </a:lnTo>
                  <a:lnTo>
                    <a:pt x="907" y="998"/>
                  </a:lnTo>
                  <a:lnTo>
                    <a:pt x="989" y="990"/>
                  </a:lnTo>
                  <a:lnTo>
                    <a:pt x="1067" y="977"/>
                  </a:lnTo>
                  <a:lnTo>
                    <a:pt x="1144" y="960"/>
                  </a:lnTo>
                  <a:lnTo>
                    <a:pt x="1216" y="939"/>
                  </a:lnTo>
                  <a:lnTo>
                    <a:pt x="1283" y="914"/>
                  </a:lnTo>
                  <a:lnTo>
                    <a:pt x="1347" y="885"/>
                  </a:lnTo>
                  <a:lnTo>
                    <a:pt x="1405" y="854"/>
                  </a:lnTo>
                  <a:lnTo>
                    <a:pt x="1459" y="818"/>
                  </a:lnTo>
                  <a:lnTo>
                    <a:pt x="1505" y="780"/>
                  </a:lnTo>
                  <a:lnTo>
                    <a:pt x="1548" y="738"/>
                  </a:lnTo>
                  <a:lnTo>
                    <a:pt x="1582" y="694"/>
                  </a:lnTo>
                  <a:lnTo>
                    <a:pt x="1610" y="648"/>
                  </a:lnTo>
                  <a:lnTo>
                    <a:pt x="1630" y="601"/>
                  </a:lnTo>
                  <a:lnTo>
                    <a:pt x="1643" y="552"/>
                  </a:lnTo>
                  <a:lnTo>
                    <a:pt x="1647" y="500"/>
                  </a:lnTo>
                  <a:lnTo>
                    <a:pt x="1643" y="448"/>
                  </a:lnTo>
                  <a:lnTo>
                    <a:pt x="1630" y="399"/>
                  </a:lnTo>
                  <a:lnTo>
                    <a:pt x="1610" y="352"/>
                  </a:lnTo>
                  <a:lnTo>
                    <a:pt x="1582" y="306"/>
                  </a:lnTo>
                  <a:lnTo>
                    <a:pt x="1548" y="262"/>
                  </a:lnTo>
                  <a:lnTo>
                    <a:pt x="1505" y="220"/>
                  </a:lnTo>
                  <a:lnTo>
                    <a:pt x="1459" y="182"/>
                  </a:lnTo>
                  <a:lnTo>
                    <a:pt x="1405" y="146"/>
                  </a:lnTo>
                  <a:lnTo>
                    <a:pt x="1347" y="115"/>
                  </a:lnTo>
                  <a:lnTo>
                    <a:pt x="1283" y="86"/>
                  </a:lnTo>
                  <a:lnTo>
                    <a:pt x="1216" y="61"/>
                  </a:lnTo>
                  <a:lnTo>
                    <a:pt x="1144" y="39"/>
                  </a:lnTo>
                  <a:lnTo>
                    <a:pt x="1067" y="23"/>
                  </a:lnTo>
                  <a:lnTo>
                    <a:pt x="989" y="10"/>
                  </a:lnTo>
                  <a:lnTo>
                    <a:pt x="907" y="2"/>
                  </a:lnTo>
                  <a:lnTo>
                    <a:pt x="823" y="0"/>
                  </a:lnTo>
                  <a:close/>
                </a:path>
              </a:pathLst>
            </a:custGeom>
            <a:solidFill>
              <a:srgbClr val="84B7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p:cNvSpPr>
              <a:spLocks/>
            </p:cNvSpPr>
            <p:nvPr/>
          </p:nvSpPr>
          <p:spPr bwMode="auto">
            <a:xfrm>
              <a:off x="687" y="337"/>
              <a:ext cx="813" cy="493"/>
            </a:xfrm>
            <a:custGeom>
              <a:avLst/>
              <a:gdLst>
                <a:gd name="T0" fmla="*/ 729 w 1627"/>
                <a:gd name="T1" fmla="*/ 2 h 986"/>
                <a:gd name="T2" fmla="*/ 571 w 1627"/>
                <a:gd name="T3" fmla="*/ 22 h 986"/>
                <a:gd name="T4" fmla="*/ 425 w 1627"/>
                <a:gd name="T5" fmla="*/ 59 h 986"/>
                <a:gd name="T6" fmla="*/ 295 w 1627"/>
                <a:gd name="T7" fmla="*/ 112 h 986"/>
                <a:gd name="T8" fmla="*/ 185 w 1627"/>
                <a:gd name="T9" fmla="*/ 180 h 986"/>
                <a:gd name="T10" fmla="*/ 99 w 1627"/>
                <a:gd name="T11" fmla="*/ 258 h 986"/>
                <a:gd name="T12" fmla="*/ 36 w 1627"/>
                <a:gd name="T13" fmla="*/ 347 h 986"/>
                <a:gd name="T14" fmla="*/ 4 w 1627"/>
                <a:gd name="T15" fmla="*/ 442 h 986"/>
                <a:gd name="T16" fmla="*/ 4 w 1627"/>
                <a:gd name="T17" fmla="*/ 544 h 986"/>
                <a:gd name="T18" fmla="*/ 36 w 1627"/>
                <a:gd name="T19" fmla="*/ 639 h 986"/>
                <a:gd name="T20" fmla="*/ 99 w 1627"/>
                <a:gd name="T21" fmla="*/ 728 h 986"/>
                <a:gd name="T22" fmla="*/ 185 w 1627"/>
                <a:gd name="T23" fmla="*/ 806 h 986"/>
                <a:gd name="T24" fmla="*/ 295 w 1627"/>
                <a:gd name="T25" fmla="*/ 874 h 986"/>
                <a:gd name="T26" fmla="*/ 425 w 1627"/>
                <a:gd name="T27" fmla="*/ 927 h 986"/>
                <a:gd name="T28" fmla="*/ 571 w 1627"/>
                <a:gd name="T29" fmla="*/ 964 h 986"/>
                <a:gd name="T30" fmla="*/ 729 w 1627"/>
                <a:gd name="T31" fmla="*/ 984 h 986"/>
                <a:gd name="T32" fmla="*/ 896 w 1627"/>
                <a:gd name="T33" fmla="*/ 984 h 986"/>
                <a:gd name="T34" fmla="*/ 1054 w 1627"/>
                <a:gd name="T35" fmla="*/ 964 h 986"/>
                <a:gd name="T36" fmla="*/ 1201 w 1627"/>
                <a:gd name="T37" fmla="*/ 927 h 986"/>
                <a:gd name="T38" fmla="*/ 1330 w 1627"/>
                <a:gd name="T39" fmla="*/ 874 h 986"/>
                <a:gd name="T40" fmla="*/ 1440 w 1627"/>
                <a:gd name="T41" fmla="*/ 806 h 986"/>
                <a:gd name="T42" fmla="*/ 1528 w 1627"/>
                <a:gd name="T43" fmla="*/ 728 h 986"/>
                <a:gd name="T44" fmla="*/ 1590 w 1627"/>
                <a:gd name="T45" fmla="*/ 639 h 986"/>
                <a:gd name="T46" fmla="*/ 1623 w 1627"/>
                <a:gd name="T47" fmla="*/ 544 h 986"/>
                <a:gd name="T48" fmla="*/ 1623 w 1627"/>
                <a:gd name="T49" fmla="*/ 442 h 986"/>
                <a:gd name="T50" fmla="*/ 1590 w 1627"/>
                <a:gd name="T51" fmla="*/ 347 h 986"/>
                <a:gd name="T52" fmla="*/ 1528 w 1627"/>
                <a:gd name="T53" fmla="*/ 258 h 986"/>
                <a:gd name="T54" fmla="*/ 1440 w 1627"/>
                <a:gd name="T55" fmla="*/ 180 h 986"/>
                <a:gd name="T56" fmla="*/ 1330 w 1627"/>
                <a:gd name="T57" fmla="*/ 112 h 986"/>
                <a:gd name="T58" fmla="*/ 1201 w 1627"/>
                <a:gd name="T59" fmla="*/ 59 h 986"/>
                <a:gd name="T60" fmla="*/ 1054 w 1627"/>
                <a:gd name="T61" fmla="*/ 22 h 986"/>
                <a:gd name="T62" fmla="*/ 896 w 1627"/>
                <a:gd name="T63" fmla="*/ 2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27" h="986">
                  <a:moveTo>
                    <a:pt x="813" y="0"/>
                  </a:moveTo>
                  <a:lnTo>
                    <a:pt x="729" y="2"/>
                  </a:lnTo>
                  <a:lnTo>
                    <a:pt x="649" y="10"/>
                  </a:lnTo>
                  <a:lnTo>
                    <a:pt x="571" y="22"/>
                  </a:lnTo>
                  <a:lnTo>
                    <a:pt x="496" y="39"/>
                  </a:lnTo>
                  <a:lnTo>
                    <a:pt x="425" y="59"/>
                  </a:lnTo>
                  <a:lnTo>
                    <a:pt x="359" y="84"/>
                  </a:lnTo>
                  <a:lnTo>
                    <a:pt x="295" y="112"/>
                  </a:lnTo>
                  <a:lnTo>
                    <a:pt x="239" y="145"/>
                  </a:lnTo>
                  <a:lnTo>
                    <a:pt x="185" y="180"/>
                  </a:lnTo>
                  <a:lnTo>
                    <a:pt x="138" y="218"/>
                  </a:lnTo>
                  <a:lnTo>
                    <a:pt x="99" y="258"/>
                  </a:lnTo>
                  <a:lnTo>
                    <a:pt x="63" y="301"/>
                  </a:lnTo>
                  <a:lnTo>
                    <a:pt x="36" y="347"/>
                  </a:lnTo>
                  <a:lnTo>
                    <a:pt x="17" y="394"/>
                  </a:lnTo>
                  <a:lnTo>
                    <a:pt x="4" y="442"/>
                  </a:lnTo>
                  <a:lnTo>
                    <a:pt x="0" y="493"/>
                  </a:lnTo>
                  <a:lnTo>
                    <a:pt x="4" y="544"/>
                  </a:lnTo>
                  <a:lnTo>
                    <a:pt x="17" y="592"/>
                  </a:lnTo>
                  <a:lnTo>
                    <a:pt x="36" y="639"/>
                  </a:lnTo>
                  <a:lnTo>
                    <a:pt x="63" y="685"/>
                  </a:lnTo>
                  <a:lnTo>
                    <a:pt x="99" y="728"/>
                  </a:lnTo>
                  <a:lnTo>
                    <a:pt x="138" y="768"/>
                  </a:lnTo>
                  <a:lnTo>
                    <a:pt x="185" y="806"/>
                  </a:lnTo>
                  <a:lnTo>
                    <a:pt x="239" y="841"/>
                  </a:lnTo>
                  <a:lnTo>
                    <a:pt x="295" y="874"/>
                  </a:lnTo>
                  <a:lnTo>
                    <a:pt x="359" y="902"/>
                  </a:lnTo>
                  <a:lnTo>
                    <a:pt x="425" y="927"/>
                  </a:lnTo>
                  <a:lnTo>
                    <a:pt x="496" y="947"/>
                  </a:lnTo>
                  <a:lnTo>
                    <a:pt x="571" y="964"/>
                  </a:lnTo>
                  <a:lnTo>
                    <a:pt x="649" y="976"/>
                  </a:lnTo>
                  <a:lnTo>
                    <a:pt x="729" y="984"/>
                  </a:lnTo>
                  <a:lnTo>
                    <a:pt x="813" y="986"/>
                  </a:lnTo>
                  <a:lnTo>
                    <a:pt x="896" y="984"/>
                  </a:lnTo>
                  <a:lnTo>
                    <a:pt x="977" y="976"/>
                  </a:lnTo>
                  <a:lnTo>
                    <a:pt x="1054" y="964"/>
                  </a:lnTo>
                  <a:lnTo>
                    <a:pt x="1129" y="947"/>
                  </a:lnTo>
                  <a:lnTo>
                    <a:pt x="1201" y="927"/>
                  </a:lnTo>
                  <a:lnTo>
                    <a:pt x="1268" y="902"/>
                  </a:lnTo>
                  <a:lnTo>
                    <a:pt x="1330" y="874"/>
                  </a:lnTo>
                  <a:lnTo>
                    <a:pt x="1388" y="841"/>
                  </a:lnTo>
                  <a:lnTo>
                    <a:pt x="1440" y="806"/>
                  </a:lnTo>
                  <a:lnTo>
                    <a:pt x="1488" y="768"/>
                  </a:lnTo>
                  <a:lnTo>
                    <a:pt x="1528" y="728"/>
                  </a:lnTo>
                  <a:lnTo>
                    <a:pt x="1563" y="685"/>
                  </a:lnTo>
                  <a:lnTo>
                    <a:pt x="1590" y="639"/>
                  </a:lnTo>
                  <a:lnTo>
                    <a:pt x="1610" y="592"/>
                  </a:lnTo>
                  <a:lnTo>
                    <a:pt x="1623" y="544"/>
                  </a:lnTo>
                  <a:lnTo>
                    <a:pt x="1627" y="493"/>
                  </a:lnTo>
                  <a:lnTo>
                    <a:pt x="1623" y="442"/>
                  </a:lnTo>
                  <a:lnTo>
                    <a:pt x="1610" y="394"/>
                  </a:lnTo>
                  <a:lnTo>
                    <a:pt x="1590" y="347"/>
                  </a:lnTo>
                  <a:lnTo>
                    <a:pt x="1563" y="301"/>
                  </a:lnTo>
                  <a:lnTo>
                    <a:pt x="1528" y="258"/>
                  </a:lnTo>
                  <a:lnTo>
                    <a:pt x="1488" y="218"/>
                  </a:lnTo>
                  <a:lnTo>
                    <a:pt x="1440" y="180"/>
                  </a:lnTo>
                  <a:lnTo>
                    <a:pt x="1388" y="145"/>
                  </a:lnTo>
                  <a:lnTo>
                    <a:pt x="1330" y="112"/>
                  </a:lnTo>
                  <a:lnTo>
                    <a:pt x="1268" y="84"/>
                  </a:lnTo>
                  <a:lnTo>
                    <a:pt x="1201" y="59"/>
                  </a:lnTo>
                  <a:lnTo>
                    <a:pt x="1129" y="39"/>
                  </a:lnTo>
                  <a:lnTo>
                    <a:pt x="1054" y="22"/>
                  </a:lnTo>
                  <a:lnTo>
                    <a:pt x="977" y="10"/>
                  </a:lnTo>
                  <a:lnTo>
                    <a:pt x="896" y="2"/>
                  </a:lnTo>
                  <a:lnTo>
                    <a:pt x="813" y="0"/>
                  </a:lnTo>
                  <a:close/>
                </a:path>
              </a:pathLst>
            </a:custGeom>
            <a:solidFill>
              <a:srgbClr val="8EC1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p:cNvSpPr>
              <a:spLocks/>
            </p:cNvSpPr>
            <p:nvPr/>
          </p:nvSpPr>
          <p:spPr bwMode="auto">
            <a:xfrm>
              <a:off x="692" y="340"/>
              <a:ext cx="804" cy="487"/>
            </a:xfrm>
            <a:custGeom>
              <a:avLst/>
              <a:gdLst>
                <a:gd name="T0" fmla="*/ 721 w 1607"/>
                <a:gd name="T1" fmla="*/ 2 h 972"/>
                <a:gd name="T2" fmla="*/ 564 w 1607"/>
                <a:gd name="T3" fmla="*/ 21 h 972"/>
                <a:gd name="T4" fmla="*/ 421 w 1607"/>
                <a:gd name="T5" fmla="*/ 58 h 972"/>
                <a:gd name="T6" fmla="*/ 292 w 1607"/>
                <a:gd name="T7" fmla="*/ 111 h 972"/>
                <a:gd name="T8" fmla="*/ 183 w 1607"/>
                <a:gd name="T9" fmla="*/ 177 h 972"/>
                <a:gd name="T10" fmla="*/ 97 w 1607"/>
                <a:gd name="T11" fmla="*/ 255 h 972"/>
                <a:gd name="T12" fmla="*/ 36 w 1607"/>
                <a:gd name="T13" fmla="*/ 341 h 972"/>
                <a:gd name="T14" fmla="*/ 4 w 1607"/>
                <a:gd name="T15" fmla="*/ 437 h 972"/>
                <a:gd name="T16" fmla="*/ 4 w 1607"/>
                <a:gd name="T17" fmla="*/ 535 h 972"/>
                <a:gd name="T18" fmla="*/ 36 w 1607"/>
                <a:gd name="T19" fmla="*/ 631 h 972"/>
                <a:gd name="T20" fmla="*/ 97 w 1607"/>
                <a:gd name="T21" fmla="*/ 717 h 972"/>
                <a:gd name="T22" fmla="*/ 183 w 1607"/>
                <a:gd name="T23" fmla="*/ 795 h 972"/>
                <a:gd name="T24" fmla="*/ 292 w 1607"/>
                <a:gd name="T25" fmla="*/ 861 h 972"/>
                <a:gd name="T26" fmla="*/ 421 w 1607"/>
                <a:gd name="T27" fmla="*/ 914 h 972"/>
                <a:gd name="T28" fmla="*/ 564 w 1607"/>
                <a:gd name="T29" fmla="*/ 951 h 972"/>
                <a:gd name="T30" fmla="*/ 721 w 1607"/>
                <a:gd name="T31" fmla="*/ 970 h 972"/>
                <a:gd name="T32" fmla="*/ 885 w 1607"/>
                <a:gd name="T33" fmla="*/ 970 h 972"/>
                <a:gd name="T34" fmla="*/ 1042 w 1607"/>
                <a:gd name="T35" fmla="*/ 951 h 972"/>
                <a:gd name="T36" fmla="*/ 1187 w 1607"/>
                <a:gd name="T37" fmla="*/ 914 h 972"/>
                <a:gd name="T38" fmla="*/ 1314 w 1607"/>
                <a:gd name="T39" fmla="*/ 861 h 972"/>
                <a:gd name="T40" fmla="*/ 1423 w 1607"/>
                <a:gd name="T41" fmla="*/ 795 h 972"/>
                <a:gd name="T42" fmla="*/ 1509 w 1607"/>
                <a:gd name="T43" fmla="*/ 717 h 972"/>
                <a:gd name="T44" fmla="*/ 1570 w 1607"/>
                <a:gd name="T45" fmla="*/ 631 h 972"/>
                <a:gd name="T46" fmla="*/ 1603 w 1607"/>
                <a:gd name="T47" fmla="*/ 535 h 972"/>
                <a:gd name="T48" fmla="*/ 1603 w 1607"/>
                <a:gd name="T49" fmla="*/ 437 h 972"/>
                <a:gd name="T50" fmla="*/ 1570 w 1607"/>
                <a:gd name="T51" fmla="*/ 341 h 972"/>
                <a:gd name="T52" fmla="*/ 1509 w 1607"/>
                <a:gd name="T53" fmla="*/ 255 h 972"/>
                <a:gd name="T54" fmla="*/ 1423 w 1607"/>
                <a:gd name="T55" fmla="*/ 177 h 972"/>
                <a:gd name="T56" fmla="*/ 1314 w 1607"/>
                <a:gd name="T57" fmla="*/ 111 h 972"/>
                <a:gd name="T58" fmla="*/ 1187 w 1607"/>
                <a:gd name="T59" fmla="*/ 58 h 972"/>
                <a:gd name="T60" fmla="*/ 1042 w 1607"/>
                <a:gd name="T61" fmla="*/ 21 h 972"/>
                <a:gd name="T62" fmla="*/ 885 w 1607"/>
                <a:gd name="T63" fmla="*/ 2 h 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07" h="972">
                  <a:moveTo>
                    <a:pt x="803" y="0"/>
                  </a:moveTo>
                  <a:lnTo>
                    <a:pt x="721" y="2"/>
                  </a:lnTo>
                  <a:lnTo>
                    <a:pt x="641" y="10"/>
                  </a:lnTo>
                  <a:lnTo>
                    <a:pt x="564" y="21"/>
                  </a:lnTo>
                  <a:lnTo>
                    <a:pt x="490" y="38"/>
                  </a:lnTo>
                  <a:lnTo>
                    <a:pt x="421" y="58"/>
                  </a:lnTo>
                  <a:lnTo>
                    <a:pt x="354" y="83"/>
                  </a:lnTo>
                  <a:lnTo>
                    <a:pt x="292" y="111"/>
                  </a:lnTo>
                  <a:lnTo>
                    <a:pt x="236" y="142"/>
                  </a:lnTo>
                  <a:lnTo>
                    <a:pt x="183" y="177"/>
                  </a:lnTo>
                  <a:lnTo>
                    <a:pt x="137" y="214"/>
                  </a:lnTo>
                  <a:lnTo>
                    <a:pt x="97" y="255"/>
                  </a:lnTo>
                  <a:lnTo>
                    <a:pt x="63" y="297"/>
                  </a:lnTo>
                  <a:lnTo>
                    <a:pt x="36" y="341"/>
                  </a:lnTo>
                  <a:lnTo>
                    <a:pt x="17" y="388"/>
                  </a:lnTo>
                  <a:lnTo>
                    <a:pt x="4" y="437"/>
                  </a:lnTo>
                  <a:lnTo>
                    <a:pt x="0" y="486"/>
                  </a:lnTo>
                  <a:lnTo>
                    <a:pt x="4" y="535"/>
                  </a:lnTo>
                  <a:lnTo>
                    <a:pt x="17" y="584"/>
                  </a:lnTo>
                  <a:lnTo>
                    <a:pt x="36" y="631"/>
                  </a:lnTo>
                  <a:lnTo>
                    <a:pt x="63" y="675"/>
                  </a:lnTo>
                  <a:lnTo>
                    <a:pt x="97" y="717"/>
                  </a:lnTo>
                  <a:lnTo>
                    <a:pt x="137" y="758"/>
                  </a:lnTo>
                  <a:lnTo>
                    <a:pt x="183" y="795"/>
                  </a:lnTo>
                  <a:lnTo>
                    <a:pt x="236" y="830"/>
                  </a:lnTo>
                  <a:lnTo>
                    <a:pt x="292" y="861"/>
                  </a:lnTo>
                  <a:lnTo>
                    <a:pt x="354" y="889"/>
                  </a:lnTo>
                  <a:lnTo>
                    <a:pt x="421" y="914"/>
                  </a:lnTo>
                  <a:lnTo>
                    <a:pt x="490" y="934"/>
                  </a:lnTo>
                  <a:lnTo>
                    <a:pt x="564" y="951"/>
                  </a:lnTo>
                  <a:lnTo>
                    <a:pt x="641" y="962"/>
                  </a:lnTo>
                  <a:lnTo>
                    <a:pt x="721" y="970"/>
                  </a:lnTo>
                  <a:lnTo>
                    <a:pt x="803" y="972"/>
                  </a:lnTo>
                  <a:lnTo>
                    <a:pt x="885" y="970"/>
                  </a:lnTo>
                  <a:lnTo>
                    <a:pt x="965" y="962"/>
                  </a:lnTo>
                  <a:lnTo>
                    <a:pt x="1042" y="951"/>
                  </a:lnTo>
                  <a:lnTo>
                    <a:pt x="1116" y="934"/>
                  </a:lnTo>
                  <a:lnTo>
                    <a:pt x="1187" y="914"/>
                  </a:lnTo>
                  <a:lnTo>
                    <a:pt x="1252" y="889"/>
                  </a:lnTo>
                  <a:lnTo>
                    <a:pt x="1314" y="861"/>
                  </a:lnTo>
                  <a:lnTo>
                    <a:pt x="1372" y="830"/>
                  </a:lnTo>
                  <a:lnTo>
                    <a:pt x="1423" y="795"/>
                  </a:lnTo>
                  <a:lnTo>
                    <a:pt x="1470" y="758"/>
                  </a:lnTo>
                  <a:lnTo>
                    <a:pt x="1509" y="717"/>
                  </a:lnTo>
                  <a:lnTo>
                    <a:pt x="1543" y="675"/>
                  </a:lnTo>
                  <a:lnTo>
                    <a:pt x="1570" y="631"/>
                  </a:lnTo>
                  <a:lnTo>
                    <a:pt x="1590" y="584"/>
                  </a:lnTo>
                  <a:lnTo>
                    <a:pt x="1603" y="535"/>
                  </a:lnTo>
                  <a:lnTo>
                    <a:pt x="1607" y="486"/>
                  </a:lnTo>
                  <a:lnTo>
                    <a:pt x="1603" y="437"/>
                  </a:lnTo>
                  <a:lnTo>
                    <a:pt x="1590" y="388"/>
                  </a:lnTo>
                  <a:lnTo>
                    <a:pt x="1570" y="341"/>
                  </a:lnTo>
                  <a:lnTo>
                    <a:pt x="1543" y="297"/>
                  </a:lnTo>
                  <a:lnTo>
                    <a:pt x="1509" y="255"/>
                  </a:lnTo>
                  <a:lnTo>
                    <a:pt x="1470" y="214"/>
                  </a:lnTo>
                  <a:lnTo>
                    <a:pt x="1423" y="177"/>
                  </a:lnTo>
                  <a:lnTo>
                    <a:pt x="1372" y="142"/>
                  </a:lnTo>
                  <a:lnTo>
                    <a:pt x="1314" y="111"/>
                  </a:lnTo>
                  <a:lnTo>
                    <a:pt x="1252" y="83"/>
                  </a:lnTo>
                  <a:lnTo>
                    <a:pt x="1187" y="58"/>
                  </a:lnTo>
                  <a:lnTo>
                    <a:pt x="1116" y="38"/>
                  </a:lnTo>
                  <a:lnTo>
                    <a:pt x="1042" y="21"/>
                  </a:lnTo>
                  <a:lnTo>
                    <a:pt x="965" y="10"/>
                  </a:lnTo>
                  <a:lnTo>
                    <a:pt x="885" y="2"/>
                  </a:lnTo>
                  <a:lnTo>
                    <a:pt x="803" y="0"/>
                  </a:lnTo>
                  <a:close/>
                </a:path>
              </a:pathLst>
            </a:custGeom>
            <a:solidFill>
              <a:srgbClr val="99C4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p:cNvSpPr>
              <a:spLocks/>
            </p:cNvSpPr>
            <p:nvPr/>
          </p:nvSpPr>
          <p:spPr bwMode="auto">
            <a:xfrm>
              <a:off x="697" y="344"/>
              <a:ext cx="794" cy="479"/>
            </a:xfrm>
            <a:custGeom>
              <a:avLst/>
              <a:gdLst>
                <a:gd name="T0" fmla="*/ 713 w 1588"/>
                <a:gd name="T1" fmla="*/ 2 h 958"/>
                <a:gd name="T2" fmla="*/ 558 w 1588"/>
                <a:gd name="T3" fmla="*/ 21 h 958"/>
                <a:gd name="T4" fmla="*/ 416 w 1588"/>
                <a:gd name="T5" fmla="*/ 57 h 958"/>
                <a:gd name="T6" fmla="*/ 289 w 1588"/>
                <a:gd name="T7" fmla="*/ 108 h 958"/>
                <a:gd name="T8" fmla="*/ 181 w 1588"/>
                <a:gd name="T9" fmla="*/ 174 h 958"/>
                <a:gd name="T10" fmla="*/ 97 w 1588"/>
                <a:gd name="T11" fmla="*/ 250 h 958"/>
                <a:gd name="T12" fmla="*/ 36 w 1588"/>
                <a:gd name="T13" fmla="*/ 335 h 958"/>
                <a:gd name="T14" fmla="*/ 5 w 1588"/>
                <a:gd name="T15" fmla="*/ 429 h 958"/>
                <a:gd name="T16" fmla="*/ 5 w 1588"/>
                <a:gd name="T17" fmla="*/ 527 h 958"/>
                <a:gd name="T18" fmla="*/ 36 w 1588"/>
                <a:gd name="T19" fmla="*/ 621 h 958"/>
                <a:gd name="T20" fmla="*/ 97 w 1588"/>
                <a:gd name="T21" fmla="*/ 707 h 958"/>
                <a:gd name="T22" fmla="*/ 181 w 1588"/>
                <a:gd name="T23" fmla="*/ 783 h 958"/>
                <a:gd name="T24" fmla="*/ 289 w 1588"/>
                <a:gd name="T25" fmla="*/ 849 h 958"/>
                <a:gd name="T26" fmla="*/ 416 w 1588"/>
                <a:gd name="T27" fmla="*/ 899 h 958"/>
                <a:gd name="T28" fmla="*/ 558 w 1588"/>
                <a:gd name="T29" fmla="*/ 936 h 958"/>
                <a:gd name="T30" fmla="*/ 713 w 1588"/>
                <a:gd name="T31" fmla="*/ 955 h 958"/>
                <a:gd name="T32" fmla="*/ 876 w 1588"/>
                <a:gd name="T33" fmla="*/ 955 h 958"/>
                <a:gd name="T34" fmla="*/ 1030 w 1588"/>
                <a:gd name="T35" fmla="*/ 936 h 958"/>
                <a:gd name="T36" fmla="*/ 1172 w 1588"/>
                <a:gd name="T37" fmla="*/ 899 h 958"/>
                <a:gd name="T38" fmla="*/ 1300 w 1588"/>
                <a:gd name="T39" fmla="*/ 849 h 958"/>
                <a:gd name="T40" fmla="*/ 1407 w 1588"/>
                <a:gd name="T41" fmla="*/ 783 h 958"/>
                <a:gd name="T42" fmla="*/ 1492 w 1588"/>
                <a:gd name="T43" fmla="*/ 707 h 958"/>
                <a:gd name="T44" fmla="*/ 1553 w 1588"/>
                <a:gd name="T45" fmla="*/ 621 h 958"/>
                <a:gd name="T46" fmla="*/ 1584 w 1588"/>
                <a:gd name="T47" fmla="*/ 527 h 958"/>
                <a:gd name="T48" fmla="*/ 1584 w 1588"/>
                <a:gd name="T49" fmla="*/ 429 h 958"/>
                <a:gd name="T50" fmla="*/ 1553 w 1588"/>
                <a:gd name="T51" fmla="*/ 335 h 958"/>
                <a:gd name="T52" fmla="*/ 1492 w 1588"/>
                <a:gd name="T53" fmla="*/ 250 h 958"/>
                <a:gd name="T54" fmla="*/ 1407 w 1588"/>
                <a:gd name="T55" fmla="*/ 174 h 958"/>
                <a:gd name="T56" fmla="*/ 1300 w 1588"/>
                <a:gd name="T57" fmla="*/ 108 h 958"/>
                <a:gd name="T58" fmla="*/ 1172 w 1588"/>
                <a:gd name="T59" fmla="*/ 57 h 958"/>
                <a:gd name="T60" fmla="*/ 1030 w 1588"/>
                <a:gd name="T61" fmla="*/ 21 h 958"/>
                <a:gd name="T62" fmla="*/ 876 w 1588"/>
                <a:gd name="T63" fmla="*/ 2 h 9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88" h="958">
                  <a:moveTo>
                    <a:pt x="794" y="0"/>
                  </a:moveTo>
                  <a:lnTo>
                    <a:pt x="713" y="2"/>
                  </a:lnTo>
                  <a:lnTo>
                    <a:pt x="634" y="10"/>
                  </a:lnTo>
                  <a:lnTo>
                    <a:pt x="558" y="21"/>
                  </a:lnTo>
                  <a:lnTo>
                    <a:pt x="485" y="38"/>
                  </a:lnTo>
                  <a:lnTo>
                    <a:pt x="416" y="57"/>
                  </a:lnTo>
                  <a:lnTo>
                    <a:pt x="351" y="81"/>
                  </a:lnTo>
                  <a:lnTo>
                    <a:pt x="289" y="108"/>
                  </a:lnTo>
                  <a:lnTo>
                    <a:pt x="234" y="140"/>
                  </a:lnTo>
                  <a:lnTo>
                    <a:pt x="181" y="174"/>
                  </a:lnTo>
                  <a:lnTo>
                    <a:pt x="136" y="211"/>
                  </a:lnTo>
                  <a:lnTo>
                    <a:pt x="97" y="250"/>
                  </a:lnTo>
                  <a:lnTo>
                    <a:pt x="63" y="292"/>
                  </a:lnTo>
                  <a:lnTo>
                    <a:pt x="36" y="335"/>
                  </a:lnTo>
                  <a:lnTo>
                    <a:pt x="16" y="381"/>
                  </a:lnTo>
                  <a:lnTo>
                    <a:pt x="5" y="429"/>
                  </a:lnTo>
                  <a:lnTo>
                    <a:pt x="0" y="478"/>
                  </a:lnTo>
                  <a:lnTo>
                    <a:pt x="5" y="527"/>
                  </a:lnTo>
                  <a:lnTo>
                    <a:pt x="16" y="575"/>
                  </a:lnTo>
                  <a:lnTo>
                    <a:pt x="36" y="621"/>
                  </a:lnTo>
                  <a:lnTo>
                    <a:pt x="63" y="664"/>
                  </a:lnTo>
                  <a:lnTo>
                    <a:pt x="97" y="707"/>
                  </a:lnTo>
                  <a:lnTo>
                    <a:pt x="136" y="746"/>
                  </a:lnTo>
                  <a:lnTo>
                    <a:pt x="181" y="783"/>
                  </a:lnTo>
                  <a:lnTo>
                    <a:pt x="234" y="817"/>
                  </a:lnTo>
                  <a:lnTo>
                    <a:pt x="289" y="849"/>
                  </a:lnTo>
                  <a:lnTo>
                    <a:pt x="351" y="876"/>
                  </a:lnTo>
                  <a:lnTo>
                    <a:pt x="416" y="899"/>
                  </a:lnTo>
                  <a:lnTo>
                    <a:pt x="485" y="919"/>
                  </a:lnTo>
                  <a:lnTo>
                    <a:pt x="558" y="936"/>
                  </a:lnTo>
                  <a:lnTo>
                    <a:pt x="634" y="947"/>
                  </a:lnTo>
                  <a:lnTo>
                    <a:pt x="713" y="955"/>
                  </a:lnTo>
                  <a:lnTo>
                    <a:pt x="794" y="958"/>
                  </a:lnTo>
                  <a:lnTo>
                    <a:pt x="876" y="955"/>
                  </a:lnTo>
                  <a:lnTo>
                    <a:pt x="953" y="947"/>
                  </a:lnTo>
                  <a:lnTo>
                    <a:pt x="1030" y="936"/>
                  </a:lnTo>
                  <a:lnTo>
                    <a:pt x="1103" y="919"/>
                  </a:lnTo>
                  <a:lnTo>
                    <a:pt x="1172" y="899"/>
                  </a:lnTo>
                  <a:lnTo>
                    <a:pt x="1238" y="876"/>
                  </a:lnTo>
                  <a:lnTo>
                    <a:pt x="1300" y="849"/>
                  </a:lnTo>
                  <a:lnTo>
                    <a:pt x="1356" y="817"/>
                  </a:lnTo>
                  <a:lnTo>
                    <a:pt x="1407" y="783"/>
                  </a:lnTo>
                  <a:lnTo>
                    <a:pt x="1452" y="746"/>
                  </a:lnTo>
                  <a:lnTo>
                    <a:pt x="1492" y="707"/>
                  </a:lnTo>
                  <a:lnTo>
                    <a:pt x="1526" y="664"/>
                  </a:lnTo>
                  <a:lnTo>
                    <a:pt x="1553" y="621"/>
                  </a:lnTo>
                  <a:lnTo>
                    <a:pt x="1573" y="575"/>
                  </a:lnTo>
                  <a:lnTo>
                    <a:pt x="1584" y="527"/>
                  </a:lnTo>
                  <a:lnTo>
                    <a:pt x="1588" y="478"/>
                  </a:lnTo>
                  <a:lnTo>
                    <a:pt x="1584" y="429"/>
                  </a:lnTo>
                  <a:lnTo>
                    <a:pt x="1573" y="381"/>
                  </a:lnTo>
                  <a:lnTo>
                    <a:pt x="1553" y="335"/>
                  </a:lnTo>
                  <a:lnTo>
                    <a:pt x="1526" y="292"/>
                  </a:lnTo>
                  <a:lnTo>
                    <a:pt x="1492" y="250"/>
                  </a:lnTo>
                  <a:lnTo>
                    <a:pt x="1452" y="211"/>
                  </a:lnTo>
                  <a:lnTo>
                    <a:pt x="1407" y="174"/>
                  </a:lnTo>
                  <a:lnTo>
                    <a:pt x="1356" y="140"/>
                  </a:lnTo>
                  <a:lnTo>
                    <a:pt x="1300" y="108"/>
                  </a:lnTo>
                  <a:lnTo>
                    <a:pt x="1238" y="81"/>
                  </a:lnTo>
                  <a:lnTo>
                    <a:pt x="1172" y="57"/>
                  </a:lnTo>
                  <a:lnTo>
                    <a:pt x="1103" y="38"/>
                  </a:lnTo>
                  <a:lnTo>
                    <a:pt x="1030" y="21"/>
                  </a:lnTo>
                  <a:lnTo>
                    <a:pt x="953" y="10"/>
                  </a:lnTo>
                  <a:lnTo>
                    <a:pt x="876" y="2"/>
                  </a:lnTo>
                  <a:lnTo>
                    <a:pt x="794" y="0"/>
                  </a:lnTo>
                  <a:close/>
                </a:path>
              </a:pathLst>
            </a:custGeom>
            <a:solidFill>
              <a:srgbClr val="A0C9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p:cNvSpPr>
              <a:spLocks/>
            </p:cNvSpPr>
            <p:nvPr/>
          </p:nvSpPr>
          <p:spPr bwMode="auto">
            <a:xfrm>
              <a:off x="702" y="348"/>
              <a:ext cx="784" cy="472"/>
            </a:xfrm>
            <a:custGeom>
              <a:avLst/>
              <a:gdLst>
                <a:gd name="T0" fmla="*/ 704 w 1568"/>
                <a:gd name="T1" fmla="*/ 2 h 945"/>
                <a:gd name="T2" fmla="*/ 552 w 1568"/>
                <a:gd name="T3" fmla="*/ 22 h 945"/>
                <a:gd name="T4" fmla="*/ 410 w 1568"/>
                <a:gd name="T5" fmla="*/ 58 h 945"/>
                <a:gd name="T6" fmla="*/ 286 w 1568"/>
                <a:gd name="T7" fmla="*/ 108 h 945"/>
                <a:gd name="T8" fmla="*/ 180 w 1568"/>
                <a:gd name="T9" fmla="*/ 172 h 945"/>
                <a:gd name="T10" fmla="*/ 95 w 1568"/>
                <a:gd name="T11" fmla="*/ 247 h 945"/>
                <a:gd name="T12" fmla="*/ 36 w 1568"/>
                <a:gd name="T13" fmla="*/ 332 h 945"/>
                <a:gd name="T14" fmla="*/ 5 w 1568"/>
                <a:gd name="T15" fmla="*/ 424 h 945"/>
                <a:gd name="T16" fmla="*/ 5 w 1568"/>
                <a:gd name="T17" fmla="*/ 520 h 945"/>
                <a:gd name="T18" fmla="*/ 36 w 1568"/>
                <a:gd name="T19" fmla="*/ 612 h 945"/>
                <a:gd name="T20" fmla="*/ 95 w 1568"/>
                <a:gd name="T21" fmla="*/ 697 h 945"/>
                <a:gd name="T22" fmla="*/ 180 w 1568"/>
                <a:gd name="T23" fmla="*/ 773 h 945"/>
                <a:gd name="T24" fmla="*/ 286 w 1568"/>
                <a:gd name="T25" fmla="*/ 837 h 945"/>
                <a:gd name="T26" fmla="*/ 410 w 1568"/>
                <a:gd name="T27" fmla="*/ 888 h 945"/>
                <a:gd name="T28" fmla="*/ 552 w 1568"/>
                <a:gd name="T29" fmla="*/ 923 h 945"/>
                <a:gd name="T30" fmla="*/ 704 w 1568"/>
                <a:gd name="T31" fmla="*/ 943 h 945"/>
                <a:gd name="T32" fmla="*/ 864 w 1568"/>
                <a:gd name="T33" fmla="*/ 943 h 945"/>
                <a:gd name="T34" fmla="*/ 1017 w 1568"/>
                <a:gd name="T35" fmla="*/ 923 h 945"/>
                <a:gd name="T36" fmla="*/ 1158 w 1568"/>
                <a:gd name="T37" fmla="*/ 888 h 945"/>
                <a:gd name="T38" fmla="*/ 1283 w 1568"/>
                <a:gd name="T39" fmla="*/ 837 h 945"/>
                <a:gd name="T40" fmla="*/ 1389 w 1568"/>
                <a:gd name="T41" fmla="*/ 773 h 945"/>
                <a:gd name="T42" fmla="*/ 1474 w 1568"/>
                <a:gd name="T43" fmla="*/ 697 h 945"/>
                <a:gd name="T44" fmla="*/ 1533 w 1568"/>
                <a:gd name="T45" fmla="*/ 612 h 945"/>
                <a:gd name="T46" fmla="*/ 1564 w 1568"/>
                <a:gd name="T47" fmla="*/ 520 h 945"/>
                <a:gd name="T48" fmla="*/ 1564 w 1568"/>
                <a:gd name="T49" fmla="*/ 424 h 945"/>
                <a:gd name="T50" fmla="*/ 1533 w 1568"/>
                <a:gd name="T51" fmla="*/ 332 h 945"/>
                <a:gd name="T52" fmla="*/ 1474 w 1568"/>
                <a:gd name="T53" fmla="*/ 247 h 945"/>
                <a:gd name="T54" fmla="*/ 1389 w 1568"/>
                <a:gd name="T55" fmla="*/ 172 h 945"/>
                <a:gd name="T56" fmla="*/ 1283 w 1568"/>
                <a:gd name="T57" fmla="*/ 108 h 945"/>
                <a:gd name="T58" fmla="*/ 1158 w 1568"/>
                <a:gd name="T59" fmla="*/ 58 h 945"/>
                <a:gd name="T60" fmla="*/ 1017 w 1568"/>
                <a:gd name="T61" fmla="*/ 22 h 945"/>
                <a:gd name="T62" fmla="*/ 864 w 1568"/>
                <a:gd name="T63" fmla="*/ 2 h 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68" h="945">
                  <a:moveTo>
                    <a:pt x="784" y="0"/>
                  </a:moveTo>
                  <a:lnTo>
                    <a:pt x="704" y="2"/>
                  </a:lnTo>
                  <a:lnTo>
                    <a:pt x="627" y="10"/>
                  </a:lnTo>
                  <a:lnTo>
                    <a:pt x="552" y="22"/>
                  </a:lnTo>
                  <a:lnTo>
                    <a:pt x="480" y="37"/>
                  </a:lnTo>
                  <a:lnTo>
                    <a:pt x="410" y="58"/>
                  </a:lnTo>
                  <a:lnTo>
                    <a:pt x="347" y="81"/>
                  </a:lnTo>
                  <a:lnTo>
                    <a:pt x="286" y="108"/>
                  </a:lnTo>
                  <a:lnTo>
                    <a:pt x="231" y="138"/>
                  </a:lnTo>
                  <a:lnTo>
                    <a:pt x="180" y="172"/>
                  </a:lnTo>
                  <a:lnTo>
                    <a:pt x="135" y="208"/>
                  </a:lnTo>
                  <a:lnTo>
                    <a:pt x="95" y="247"/>
                  </a:lnTo>
                  <a:lnTo>
                    <a:pt x="63" y="288"/>
                  </a:lnTo>
                  <a:lnTo>
                    <a:pt x="36" y="332"/>
                  </a:lnTo>
                  <a:lnTo>
                    <a:pt x="16" y="377"/>
                  </a:lnTo>
                  <a:lnTo>
                    <a:pt x="5" y="424"/>
                  </a:lnTo>
                  <a:lnTo>
                    <a:pt x="0" y="472"/>
                  </a:lnTo>
                  <a:lnTo>
                    <a:pt x="5" y="520"/>
                  </a:lnTo>
                  <a:lnTo>
                    <a:pt x="16" y="567"/>
                  </a:lnTo>
                  <a:lnTo>
                    <a:pt x="36" y="612"/>
                  </a:lnTo>
                  <a:lnTo>
                    <a:pt x="63" y="656"/>
                  </a:lnTo>
                  <a:lnTo>
                    <a:pt x="95" y="697"/>
                  </a:lnTo>
                  <a:lnTo>
                    <a:pt x="135" y="736"/>
                  </a:lnTo>
                  <a:lnTo>
                    <a:pt x="180" y="773"/>
                  </a:lnTo>
                  <a:lnTo>
                    <a:pt x="231" y="806"/>
                  </a:lnTo>
                  <a:lnTo>
                    <a:pt x="286" y="837"/>
                  </a:lnTo>
                  <a:lnTo>
                    <a:pt x="347" y="864"/>
                  </a:lnTo>
                  <a:lnTo>
                    <a:pt x="410" y="888"/>
                  </a:lnTo>
                  <a:lnTo>
                    <a:pt x="480" y="908"/>
                  </a:lnTo>
                  <a:lnTo>
                    <a:pt x="552" y="923"/>
                  </a:lnTo>
                  <a:lnTo>
                    <a:pt x="627" y="935"/>
                  </a:lnTo>
                  <a:lnTo>
                    <a:pt x="704" y="943"/>
                  </a:lnTo>
                  <a:lnTo>
                    <a:pt x="784" y="945"/>
                  </a:lnTo>
                  <a:lnTo>
                    <a:pt x="864" y="943"/>
                  </a:lnTo>
                  <a:lnTo>
                    <a:pt x="942" y="935"/>
                  </a:lnTo>
                  <a:lnTo>
                    <a:pt x="1017" y="923"/>
                  </a:lnTo>
                  <a:lnTo>
                    <a:pt x="1089" y="908"/>
                  </a:lnTo>
                  <a:lnTo>
                    <a:pt x="1158" y="888"/>
                  </a:lnTo>
                  <a:lnTo>
                    <a:pt x="1223" y="864"/>
                  </a:lnTo>
                  <a:lnTo>
                    <a:pt x="1283" y="837"/>
                  </a:lnTo>
                  <a:lnTo>
                    <a:pt x="1339" y="806"/>
                  </a:lnTo>
                  <a:lnTo>
                    <a:pt x="1389" y="773"/>
                  </a:lnTo>
                  <a:lnTo>
                    <a:pt x="1434" y="736"/>
                  </a:lnTo>
                  <a:lnTo>
                    <a:pt x="1474" y="697"/>
                  </a:lnTo>
                  <a:lnTo>
                    <a:pt x="1506" y="656"/>
                  </a:lnTo>
                  <a:lnTo>
                    <a:pt x="1533" y="612"/>
                  </a:lnTo>
                  <a:lnTo>
                    <a:pt x="1553" y="567"/>
                  </a:lnTo>
                  <a:lnTo>
                    <a:pt x="1564" y="520"/>
                  </a:lnTo>
                  <a:lnTo>
                    <a:pt x="1568" y="472"/>
                  </a:lnTo>
                  <a:lnTo>
                    <a:pt x="1564" y="424"/>
                  </a:lnTo>
                  <a:lnTo>
                    <a:pt x="1553" y="377"/>
                  </a:lnTo>
                  <a:lnTo>
                    <a:pt x="1533" y="332"/>
                  </a:lnTo>
                  <a:lnTo>
                    <a:pt x="1506" y="288"/>
                  </a:lnTo>
                  <a:lnTo>
                    <a:pt x="1474" y="247"/>
                  </a:lnTo>
                  <a:lnTo>
                    <a:pt x="1434" y="208"/>
                  </a:lnTo>
                  <a:lnTo>
                    <a:pt x="1389" y="172"/>
                  </a:lnTo>
                  <a:lnTo>
                    <a:pt x="1339" y="138"/>
                  </a:lnTo>
                  <a:lnTo>
                    <a:pt x="1283" y="108"/>
                  </a:lnTo>
                  <a:lnTo>
                    <a:pt x="1223" y="81"/>
                  </a:lnTo>
                  <a:lnTo>
                    <a:pt x="1158" y="58"/>
                  </a:lnTo>
                  <a:lnTo>
                    <a:pt x="1089" y="37"/>
                  </a:lnTo>
                  <a:lnTo>
                    <a:pt x="1017" y="22"/>
                  </a:lnTo>
                  <a:lnTo>
                    <a:pt x="942" y="10"/>
                  </a:lnTo>
                  <a:lnTo>
                    <a:pt x="864" y="2"/>
                  </a:lnTo>
                  <a:lnTo>
                    <a:pt x="784" y="0"/>
                  </a:lnTo>
                  <a:close/>
                </a:path>
              </a:pathLst>
            </a:custGeom>
            <a:solidFill>
              <a:srgbClr val="AACE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p:cNvSpPr>
              <a:spLocks/>
            </p:cNvSpPr>
            <p:nvPr/>
          </p:nvSpPr>
          <p:spPr bwMode="auto">
            <a:xfrm>
              <a:off x="707" y="351"/>
              <a:ext cx="774" cy="465"/>
            </a:xfrm>
            <a:custGeom>
              <a:avLst/>
              <a:gdLst>
                <a:gd name="T0" fmla="*/ 694 w 1548"/>
                <a:gd name="T1" fmla="*/ 2 h 930"/>
                <a:gd name="T2" fmla="*/ 545 w 1548"/>
                <a:gd name="T3" fmla="*/ 21 h 930"/>
                <a:gd name="T4" fmla="*/ 406 w 1548"/>
                <a:gd name="T5" fmla="*/ 56 h 930"/>
                <a:gd name="T6" fmla="*/ 283 w 1548"/>
                <a:gd name="T7" fmla="*/ 107 h 930"/>
                <a:gd name="T8" fmla="*/ 177 w 1548"/>
                <a:gd name="T9" fmla="*/ 170 h 930"/>
                <a:gd name="T10" fmla="*/ 94 w 1548"/>
                <a:gd name="T11" fmla="*/ 244 h 930"/>
                <a:gd name="T12" fmla="*/ 36 w 1548"/>
                <a:gd name="T13" fmla="*/ 327 h 930"/>
                <a:gd name="T14" fmla="*/ 5 w 1548"/>
                <a:gd name="T15" fmla="*/ 418 h 930"/>
                <a:gd name="T16" fmla="*/ 5 w 1548"/>
                <a:gd name="T17" fmla="*/ 512 h 930"/>
                <a:gd name="T18" fmla="*/ 36 w 1548"/>
                <a:gd name="T19" fmla="*/ 603 h 930"/>
                <a:gd name="T20" fmla="*/ 94 w 1548"/>
                <a:gd name="T21" fmla="*/ 686 h 930"/>
                <a:gd name="T22" fmla="*/ 177 w 1548"/>
                <a:gd name="T23" fmla="*/ 760 h 930"/>
                <a:gd name="T24" fmla="*/ 283 w 1548"/>
                <a:gd name="T25" fmla="*/ 824 h 930"/>
                <a:gd name="T26" fmla="*/ 406 w 1548"/>
                <a:gd name="T27" fmla="*/ 874 h 930"/>
                <a:gd name="T28" fmla="*/ 545 w 1548"/>
                <a:gd name="T29" fmla="*/ 909 h 930"/>
                <a:gd name="T30" fmla="*/ 694 w 1548"/>
                <a:gd name="T31" fmla="*/ 928 h 930"/>
                <a:gd name="T32" fmla="*/ 853 w 1548"/>
                <a:gd name="T33" fmla="*/ 928 h 930"/>
                <a:gd name="T34" fmla="*/ 1004 w 1548"/>
                <a:gd name="T35" fmla="*/ 909 h 930"/>
                <a:gd name="T36" fmla="*/ 1143 w 1548"/>
                <a:gd name="T37" fmla="*/ 874 h 930"/>
                <a:gd name="T38" fmla="*/ 1267 w 1548"/>
                <a:gd name="T39" fmla="*/ 824 h 930"/>
                <a:gd name="T40" fmla="*/ 1372 w 1548"/>
                <a:gd name="T41" fmla="*/ 760 h 930"/>
                <a:gd name="T42" fmla="*/ 1455 w 1548"/>
                <a:gd name="T43" fmla="*/ 686 h 930"/>
                <a:gd name="T44" fmla="*/ 1513 w 1548"/>
                <a:gd name="T45" fmla="*/ 603 h 930"/>
                <a:gd name="T46" fmla="*/ 1544 w 1548"/>
                <a:gd name="T47" fmla="*/ 512 h 930"/>
                <a:gd name="T48" fmla="*/ 1544 w 1548"/>
                <a:gd name="T49" fmla="*/ 418 h 930"/>
                <a:gd name="T50" fmla="*/ 1513 w 1548"/>
                <a:gd name="T51" fmla="*/ 327 h 930"/>
                <a:gd name="T52" fmla="*/ 1455 w 1548"/>
                <a:gd name="T53" fmla="*/ 244 h 930"/>
                <a:gd name="T54" fmla="*/ 1372 w 1548"/>
                <a:gd name="T55" fmla="*/ 170 h 930"/>
                <a:gd name="T56" fmla="*/ 1267 w 1548"/>
                <a:gd name="T57" fmla="*/ 107 h 930"/>
                <a:gd name="T58" fmla="*/ 1143 w 1548"/>
                <a:gd name="T59" fmla="*/ 56 h 930"/>
                <a:gd name="T60" fmla="*/ 1004 w 1548"/>
                <a:gd name="T61" fmla="*/ 21 h 930"/>
                <a:gd name="T62" fmla="*/ 853 w 1548"/>
                <a:gd name="T63" fmla="*/ 2 h 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48" h="930">
                  <a:moveTo>
                    <a:pt x="774" y="0"/>
                  </a:moveTo>
                  <a:lnTo>
                    <a:pt x="694" y="2"/>
                  </a:lnTo>
                  <a:lnTo>
                    <a:pt x="618" y="9"/>
                  </a:lnTo>
                  <a:lnTo>
                    <a:pt x="545" y="21"/>
                  </a:lnTo>
                  <a:lnTo>
                    <a:pt x="474" y="37"/>
                  </a:lnTo>
                  <a:lnTo>
                    <a:pt x="406" y="56"/>
                  </a:lnTo>
                  <a:lnTo>
                    <a:pt x="342" y="80"/>
                  </a:lnTo>
                  <a:lnTo>
                    <a:pt x="283" y="107"/>
                  </a:lnTo>
                  <a:lnTo>
                    <a:pt x="228" y="136"/>
                  </a:lnTo>
                  <a:lnTo>
                    <a:pt x="177" y="170"/>
                  </a:lnTo>
                  <a:lnTo>
                    <a:pt x="133" y="206"/>
                  </a:lnTo>
                  <a:lnTo>
                    <a:pt x="94" y="244"/>
                  </a:lnTo>
                  <a:lnTo>
                    <a:pt x="61" y="284"/>
                  </a:lnTo>
                  <a:lnTo>
                    <a:pt x="36" y="327"/>
                  </a:lnTo>
                  <a:lnTo>
                    <a:pt x="16" y="372"/>
                  </a:lnTo>
                  <a:lnTo>
                    <a:pt x="5" y="418"/>
                  </a:lnTo>
                  <a:lnTo>
                    <a:pt x="0" y="465"/>
                  </a:lnTo>
                  <a:lnTo>
                    <a:pt x="5" y="512"/>
                  </a:lnTo>
                  <a:lnTo>
                    <a:pt x="16" y="559"/>
                  </a:lnTo>
                  <a:lnTo>
                    <a:pt x="36" y="603"/>
                  </a:lnTo>
                  <a:lnTo>
                    <a:pt x="61" y="646"/>
                  </a:lnTo>
                  <a:lnTo>
                    <a:pt x="94" y="686"/>
                  </a:lnTo>
                  <a:lnTo>
                    <a:pt x="133" y="726"/>
                  </a:lnTo>
                  <a:lnTo>
                    <a:pt x="177" y="760"/>
                  </a:lnTo>
                  <a:lnTo>
                    <a:pt x="228" y="794"/>
                  </a:lnTo>
                  <a:lnTo>
                    <a:pt x="283" y="824"/>
                  </a:lnTo>
                  <a:lnTo>
                    <a:pt x="342" y="850"/>
                  </a:lnTo>
                  <a:lnTo>
                    <a:pt x="406" y="874"/>
                  </a:lnTo>
                  <a:lnTo>
                    <a:pt x="474" y="894"/>
                  </a:lnTo>
                  <a:lnTo>
                    <a:pt x="545" y="909"/>
                  </a:lnTo>
                  <a:lnTo>
                    <a:pt x="618" y="921"/>
                  </a:lnTo>
                  <a:lnTo>
                    <a:pt x="694" y="928"/>
                  </a:lnTo>
                  <a:lnTo>
                    <a:pt x="774" y="930"/>
                  </a:lnTo>
                  <a:lnTo>
                    <a:pt x="853" y="928"/>
                  </a:lnTo>
                  <a:lnTo>
                    <a:pt x="931" y="921"/>
                  </a:lnTo>
                  <a:lnTo>
                    <a:pt x="1004" y="909"/>
                  </a:lnTo>
                  <a:lnTo>
                    <a:pt x="1075" y="894"/>
                  </a:lnTo>
                  <a:lnTo>
                    <a:pt x="1143" y="874"/>
                  </a:lnTo>
                  <a:lnTo>
                    <a:pt x="1208" y="850"/>
                  </a:lnTo>
                  <a:lnTo>
                    <a:pt x="1267" y="824"/>
                  </a:lnTo>
                  <a:lnTo>
                    <a:pt x="1322" y="794"/>
                  </a:lnTo>
                  <a:lnTo>
                    <a:pt x="1372" y="760"/>
                  </a:lnTo>
                  <a:lnTo>
                    <a:pt x="1417" y="726"/>
                  </a:lnTo>
                  <a:lnTo>
                    <a:pt x="1455" y="686"/>
                  </a:lnTo>
                  <a:lnTo>
                    <a:pt x="1488" y="646"/>
                  </a:lnTo>
                  <a:lnTo>
                    <a:pt x="1513" y="603"/>
                  </a:lnTo>
                  <a:lnTo>
                    <a:pt x="1533" y="559"/>
                  </a:lnTo>
                  <a:lnTo>
                    <a:pt x="1544" y="512"/>
                  </a:lnTo>
                  <a:lnTo>
                    <a:pt x="1548" y="465"/>
                  </a:lnTo>
                  <a:lnTo>
                    <a:pt x="1544" y="418"/>
                  </a:lnTo>
                  <a:lnTo>
                    <a:pt x="1533" y="372"/>
                  </a:lnTo>
                  <a:lnTo>
                    <a:pt x="1513" y="327"/>
                  </a:lnTo>
                  <a:lnTo>
                    <a:pt x="1488" y="284"/>
                  </a:lnTo>
                  <a:lnTo>
                    <a:pt x="1455" y="244"/>
                  </a:lnTo>
                  <a:lnTo>
                    <a:pt x="1417" y="206"/>
                  </a:lnTo>
                  <a:lnTo>
                    <a:pt x="1372" y="170"/>
                  </a:lnTo>
                  <a:lnTo>
                    <a:pt x="1322" y="136"/>
                  </a:lnTo>
                  <a:lnTo>
                    <a:pt x="1267" y="107"/>
                  </a:lnTo>
                  <a:lnTo>
                    <a:pt x="1208" y="80"/>
                  </a:lnTo>
                  <a:lnTo>
                    <a:pt x="1143" y="56"/>
                  </a:lnTo>
                  <a:lnTo>
                    <a:pt x="1075" y="37"/>
                  </a:lnTo>
                  <a:lnTo>
                    <a:pt x="1004" y="21"/>
                  </a:lnTo>
                  <a:lnTo>
                    <a:pt x="931" y="9"/>
                  </a:lnTo>
                  <a:lnTo>
                    <a:pt x="853" y="2"/>
                  </a:lnTo>
                  <a:lnTo>
                    <a:pt x="774" y="0"/>
                  </a:lnTo>
                  <a:close/>
                </a:path>
              </a:pathLst>
            </a:custGeom>
            <a:solidFill>
              <a:srgbClr val="B2D3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16" name="Freeform 25"/>
            <p:cNvSpPr>
              <a:spLocks/>
            </p:cNvSpPr>
            <p:nvPr/>
          </p:nvSpPr>
          <p:spPr bwMode="auto">
            <a:xfrm>
              <a:off x="712" y="354"/>
              <a:ext cx="764" cy="459"/>
            </a:xfrm>
            <a:custGeom>
              <a:avLst/>
              <a:gdLst>
                <a:gd name="T0" fmla="*/ 686 w 1528"/>
                <a:gd name="T1" fmla="*/ 2 h 916"/>
                <a:gd name="T2" fmla="*/ 537 w 1528"/>
                <a:gd name="T3" fmla="*/ 20 h 916"/>
                <a:gd name="T4" fmla="*/ 400 w 1528"/>
                <a:gd name="T5" fmla="*/ 55 h 916"/>
                <a:gd name="T6" fmla="*/ 279 w 1528"/>
                <a:gd name="T7" fmla="*/ 104 h 916"/>
                <a:gd name="T8" fmla="*/ 174 w 1528"/>
                <a:gd name="T9" fmla="*/ 167 h 916"/>
                <a:gd name="T10" fmla="*/ 92 w 1528"/>
                <a:gd name="T11" fmla="*/ 240 h 916"/>
                <a:gd name="T12" fmla="*/ 34 w 1528"/>
                <a:gd name="T13" fmla="*/ 322 h 916"/>
                <a:gd name="T14" fmla="*/ 4 w 1528"/>
                <a:gd name="T15" fmla="*/ 411 h 916"/>
                <a:gd name="T16" fmla="*/ 4 w 1528"/>
                <a:gd name="T17" fmla="*/ 505 h 916"/>
                <a:gd name="T18" fmla="*/ 34 w 1528"/>
                <a:gd name="T19" fmla="*/ 594 h 916"/>
                <a:gd name="T20" fmla="*/ 92 w 1528"/>
                <a:gd name="T21" fmla="*/ 676 h 916"/>
                <a:gd name="T22" fmla="*/ 174 w 1528"/>
                <a:gd name="T23" fmla="*/ 749 h 916"/>
                <a:gd name="T24" fmla="*/ 279 w 1528"/>
                <a:gd name="T25" fmla="*/ 812 h 916"/>
                <a:gd name="T26" fmla="*/ 400 w 1528"/>
                <a:gd name="T27" fmla="*/ 861 h 916"/>
                <a:gd name="T28" fmla="*/ 537 w 1528"/>
                <a:gd name="T29" fmla="*/ 896 h 916"/>
                <a:gd name="T30" fmla="*/ 686 w 1528"/>
                <a:gd name="T31" fmla="*/ 914 h 916"/>
                <a:gd name="T32" fmla="*/ 841 w 1528"/>
                <a:gd name="T33" fmla="*/ 914 h 916"/>
                <a:gd name="T34" fmla="*/ 991 w 1528"/>
                <a:gd name="T35" fmla="*/ 896 h 916"/>
                <a:gd name="T36" fmla="*/ 1128 w 1528"/>
                <a:gd name="T37" fmla="*/ 861 h 916"/>
                <a:gd name="T38" fmla="*/ 1250 w 1528"/>
                <a:gd name="T39" fmla="*/ 812 h 916"/>
                <a:gd name="T40" fmla="*/ 1355 w 1528"/>
                <a:gd name="T41" fmla="*/ 749 h 916"/>
                <a:gd name="T42" fmla="*/ 1437 w 1528"/>
                <a:gd name="T43" fmla="*/ 676 h 916"/>
                <a:gd name="T44" fmla="*/ 1495 w 1528"/>
                <a:gd name="T45" fmla="*/ 594 h 916"/>
                <a:gd name="T46" fmla="*/ 1524 w 1528"/>
                <a:gd name="T47" fmla="*/ 505 h 916"/>
                <a:gd name="T48" fmla="*/ 1524 w 1528"/>
                <a:gd name="T49" fmla="*/ 411 h 916"/>
                <a:gd name="T50" fmla="*/ 1495 w 1528"/>
                <a:gd name="T51" fmla="*/ 322 h 916"/>
                <a:gd name="T52" fmla="*/ 1437 w 1528"/>
                <a:gd name="T53" fmla="*/ 240 h 916"/>
                <a:gd name="T54" fmla="*/ 1355 w 1528"/>
                <a:gd name="T55" fmla="*/ 167 h 916"/>
                <a:gd name="T56" fmla="*/ 1250 w 1528"/>
                <a:gd name="T57" fmla="*/ 104 h 916"/>
                <a:gd name="T58" fmla="*/ 1128 w 1528"/>
                <a:gd name="T59" fmla="*/ 55 h 916"/>
                <a:gd name="T60" fmla="*/ 991 w 1528"/>
                <a:gd name="T61" fmla="*/ 20 h 916"/>
                <a:gd name="T62" fmla="*/ 841 w 1528"/>
                <a:gd name="T63" fmla="*/ 2 h 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28" h="916">
                  <a:moveTo>
                    <a:pt x="764" y="0"/>
                  </a:moveTo>
                  <a:lnTo>
                    <a:pt x="686" y="2"/>
                  </a:lnTo>
                  <a:lnTo>
                    <a:pt x="610" y="9"/>
                  </a:lnTo>
                  <a:lnTo>
                    <a:pt x="537" y="20"/>
                  </a:lnTo>
                  <a:lnTo>
                    <a:pt x="467" y="36"/>
                  </a:lnTo>
                  <a:lnTo>
                    <a:pt x="400" y="55"/>
                  </a:lnTo>
                  <a:lnTo>
                    <a:pt x="337" y="78"/>
                  </a:lnTo>
                  <a:lnTo>
                    <a:pt x="279" y="104"/>
                  </a:lnTo>
                  <a:lnTo>
                    <a:pt x="224" y="135"/>
                  </a:lnTo>
                  <a:lnTo>
                    <a:pt x="174" y="167"/>
                  </a:lnTo>
                  <a:lnTo>
                    <a:pt x="130" y="202"/>
                  </a:lnTo>
                  <a:lnTo>
                    <a:pt x="92" y="240"/>
                  </a:lnTo>
                  <a:lnTo>
                    <a:pt x="60" y="279"/>
                  </a:lnTo>
                  <a:lnTo>
                    <a:pt x="34" y="322"/>
                  </a:lnTo>
                  <a:lnTo>
                    <a:pt x="16" y="366"/>
                  </a:lnTo>
                  <a:lnTo>
                    <a:pt x="4" y="411"/>
                  </a:lnTo>
                  <a:lnTo>
                    <a:pt x="0" y="458"/>
                  </a:lnTo>
                  <a:lnTo>
                    <a:pt x="4" y="505"/>
                  </a:lnTo>
                  <a:lnTo>
                    <a:pt x="16" y="550"/>
                  </a:lnTo>
                  <a:lnTo>
                    <a:pt x="34" y="594"/>
                  </a:lnTo>
                  <a:lnTo>
                    <a:pt x="60" y="637"/>
                  </a:lnTo>
                  <a:lnTo>
                    <a:pt x="92" y="676"/>
                  </a:lnTo>
                  <a:lnTo>
                    <a:pt x="130" y="714"/>
                  </a:lnTo>
                  <a:lnTo>
                    <a:pt x="174" y="749"/>
                  </a:lnTo>
                  <a:lnTo>
                    <a:pt x="224" y="781"/>
                  </a:lnTo>
                  <a:lnTo>
                    <a:pt x="279" y="812"/>
                  </a:lnTo>
                  <a:lnTo>
                    <a:pt x="337" y="838"/>
                  </a:lnTo>
                  <a:lnTo>
                    <a:pt x="400" y="861"/>
                  </a:lnTo>
                  <a:lnTo>
                    <a:pt x="467" y="880"/>
                  </a:lnTo>
                  <a:lnTo>
                    <a:pt x="537" y="896"/>
                  </a:lnTo>
                  <a:lnTo>
                    <a:pt x="610" y="907"/>
                  </a:lnTo>
                  <a:lnTo>
                    <a:pt x="686" y="914"/>
                  </a:lnTo>
                  <a:lnTo>
                    <a:pt x="764" y="916"/>
                  </a:lnTo>
                  <a:lnTo>
                    <a:pt x="841" y="914"/>
                  </a:lnTo>
                  <a:lnTo>
                    <a:pt x="918" y="907"/>
                  </a:lnTo>
                  <a:lnTo>
                    <a:pt x="991" y="896"/>
                  </a:lnTo>
                  <a:lnTo>
                    <a:pt x="1062" y="880"/>
                  </a:lnTo>
                  <a:lnTo>
                    <a:pt x="1128" y="861"/>
                  </a:lnTo>
                  <a:lnTo>
                    <a:pt x="1192" y="838"/>
                  </a:lnTo>
                  <a:lnTo>
                    <a:pt x="1250" y="812"/>
                  </a:lnTo>
                  <a:lnTo>
                    <a:pt x="1305" y="781"/>
                  </a:lnTo>
                  <a:lnTo>
                    <a:pt x="1355" y="749"/>
                  </a:lnTo>
                  <a:lnTo>
                    <a:pt x="1398" y="714"/>
                  </a:lnTo>
                  <a:lnTo>
                    <a:pt x="1437" y="676"/>
                  </a:lnTo>
                  <a:lnTo>
                    <a:pt x="1469" y="637"/>
                  </a:lnTo>
                  <a:lnTo>
                    <a:pt x="1495" y="594"/>
                  </a:lnTo>
                  <a:lnTo>
                    <a:pt x="1513" y="550"/>
                  </a:lnTo>
                  <a:lnTo>
                    <a:pt x="1524" y="505"/>
                  </a:lnTo>
                  <a:lnTo>
                    <a:pt x="1528" y="458"/>
                  </a:lnTo>
                  <a:lnTo>
                    <a:pt x="1524" y="411"/>
                  </a:lnTo>
                  <a:lnTo>
                    <a:pt x="1513" y="366"/>
                  </a:lnTo>
                  <a:lnTo>
                    <a:pt x="1495" y="322"/>
                  </a:lnTo>
                  <a:lnTo>
                    <a:pt x="1469" y="279"/>
                  </a:lnTo>
                  <a:lnTo>
                    <a:pt x="1437" y="240"/>
                  </a:lnTo>
                  <a:lnTo>
                    <a:pt x="1398" y="202"/>
                  </a:lnTo>
                  <a:lnTo>
                    <a:pt x="1355" y="167"/>
                  </a:lnTo>
                  <a:lnTo>
                    <a:pt x="1305" y="135"/>
                  </a:lnTo>
                  <a:lnTo>
                    <a:pt x="1250" y="104"/>
                  </a:lnTo>
                  <a:lnTo>
                    <a:pt x="1192" y="78"/>
                  </a:lnTo>
                  <a:lnTo>
                    <a:pt x="1128" y="55"/>
                  </a:lnTo>
                  <a:lnTo>
                    <a:pt x="1062" y="36"/>
                  </a:lnTo>
                  <a:lnTo>
                    <a:pt x="991" y="20"/>
                  </a:lnTo>
                  <a:lnTo>
                    <a:pt x="918" y="9"/>
                  </a:lnTo>
                  <a:lnTo>
                    <a:pt x="841" y="2"/>
                  </a:lnTo>
                  <a:lnTo>
                    <a:pt x="764" y="0"/>
                  </a:lnTo>
                  <a:close/>
                </a:path>
              </a:pathLst>
            </a:custGeom>
            <a:solidFill>
              <a:srgbClr val="BCD8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17" name="Freeform 26"/>
            <p:cNvSpPr>
              <a:spLocks/>
            </p:cNvSpPr>
            <p:nvPr/>
          </p:nvSpPr>
          <p:spPr bwMode="auto">
            <a:xfrm>
              <a:off x="717" y="358"/>
              <a:ext cx="754" cy="451"/>
            </a:xfrm>
            <a:custGeom>
              <a:avLst/>
              <a:gdLst>
                <a:gd name="T0" fmla="*/ 677 w 1509"/>
                <a:gd name="T1" fmla="*/ 3 h 903"/>
                <a:gd name="T2" fmla="*/ 530 w 1509"/>
                <a:gd name="T3" fmla="*/ 21 h 903"/>
                <a:gd name="T4" fmla="*/ 395 w 1509"/>
                <a:gd name="T5" fmla="*/ 55 h 903"/>
                <a:gd name="T6" fmla="*/ 274 w 1509"/>
                <a:gd name="T7" fmla="*/ 104 h 903"/>
                <a:gd name="T8" fmla="*/ 173 w 1509"/>
                <a:gd name="T9" fmla="*/ 166 h 903"/>
                <a:gd name="T10" fmla="*/ 91 w 1509"/>
                <a:gd name="T11" fmla="*/ 237 h 903"/>
                <a:gd name="T12" fmla="*/ 34 w 1509"/>
                <a:gd name="T13" fmla="*/ 318 h 903"/>
                <a:gd name="T14" fmla="*/ 4 w 1509"/>
                <a:gd name="T15" fmla="*/ 406 h 903"/>
                <a:gd name="T16" fmla="*/ 4 w 1509"/>
                <a:gd name="T17" fmla="*/ 498 h 903"/>
                <a:gd name="T18" fmla="*/ 34 w 1509"/>
                <a:gd name="T19" fmla="*/ 587 h 903"/>
                <a:gd name="T20" fmla="*/ 91 w 1509"/>
                <a:gd name="T21" fmla="*/ 668 h 903"/>
                <a:gd name="T22" fmla="*/ 173 w 1509"/>
                <a:gd name="T23" fmla="*/ 740 h 903"/>
                <a:gd name="T24" fmla="*/ 274 w 1509"/>
                <a:gd name="T25" fmla="*/ 800 h 903"/>
                <a:gd name="T26" fmla="*/ 395 w 1509"/>
                <a:gd name="T27" fmla="*/ 848 h 903"/>
                <a:gd name="T28" fmla="*/ 530 w 1509"/>
                <a:gd name="T29" fmla="*/ 883 h 903"/>
                <a:gd name="T30" fmla="*/ 677 w 1509"/>
                <a:gd name="T31" fmla="*/ 901 h 903"/>
                <a:gd name="T32" fmla="*/ 831 w 1509"/>
                <a:gd name="T33" fmla="*/ 901 h 903"/>
                <a:gd name="T34" fmla="*/ 978 w 1509"/>
                <a:gd name="T35" fmla="*/ 883 h 903"/>
                <a:gd name="T36" fmla="*/ 1114 w 1509"/>
                <a:gd name="T37" fmla="*/ 848 h 903"/>
                <a:gd name="T38" fmla="*/ 1234 w 1509"/>
                <a:gd name="T39" fmla="*/ 800 h 903"/>
                <a:gd name="T40" fmla="*/ 1336 w 1509"/>
                <a:gd name="T41" fmla="*/ 740 h 903"/>
                <a:gd name="T42" fmla="*/ 1418 w 1509"/>
                <a:gd name="T43" fmla="*/ 668 h 903"/>
                <a:gd name="T44" fmla="*/ 1475 w 1509"/>
                <a:gd name="T45" fmla="*/ 587 h 903"/>
                <a:gd name="T46" fmla="*/ 1504 w 1509"/>
                <a:gd name="T47" fmla="*/ 498 h 903"/>
                <a:gd name="T48" fmla="*/ 1504 w 1509"/>
                <a:gd name="T49" fmla="*/ 406 h 903"/>
                <a:gd name="T50" fmla="*/ 1475 w 1509"/>
                <a:gd name="T51" fmla="*/ 318 h 903"/>
                <a:gd name="T52" fmla="*/ 1418 w 1509"/>
                <a:gd name="T53" fmla="*/ 237 h 903"/>
                <a:gd name="T54" fmla="*/ 1336 w 1509"/>
                <a:gd name="T55" fmla="*/ 166 h 903"/>
                <a:gd name="T56" fmla="*/ 1234 w 1509"/>
                <a:gd name="T57" fmla="*/ 104 h 903"/>
                <a:gd name="T58" fmla="*/ 1114 w 1509"/>
                <a:gd name="T59" fmla="*/ 55 h 903"/>
                <a:gd name="T60" fmla="*/ 978 w 1509"/>
                <a:gd name="T61" fmla="*/ 21 h 903"/>
                <a:gd name="T62" fmla="*/ 831 w 1509"/>
                <a:gd name="T63" fmla="*/ 3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09" h="903">
                  <a:moveTo>
                    <a:pt x="754" y="0"/>
                  </a:moveTo>
                  <a:lnTo>
                    <a:pt x="677" y="3"/>
                  </a:lnTo>
                  <a:lnTo>
                    <a:pt x="602" y="9"/>
                  </a:lnTo>
                  <a:lnTo>
                    <a:pt x="530" y="21"/>
                  </a:lnTo>
                  <a:lnTo>
                    <a:pt x="461" y="36"/>
                  </a:lnTo>
                  <a:lnTo>
                    <a:pt x="395" y="55"/>
                  </a:lnTo>
                  <a:lnTo>
                    <a:pt x="332" y="78"/>
                  </a:lnTo>
                  <a:lnTo>
                    <a:pt x="274" y="104"/>
                  </a:lnTo>
                  <a:lnTo>
                    <a:pt x="221" y="133"/>
                  </a:lnTo>
                  <a:lnTo>
                    <a:pt x="173" y="166"/>
                  </a:lnTo>
                  <a:lnTo>
                    <a:pt x="129" y="200"/>
                  </a:lnTo>
                  <a:lnTo>
                    <a:pt x="91" y="237"/>
                  </a:lnTo>
                  <a:lnTo>
                    <a:pt x="59" y="277"/>
                  </a:lnTo>
                  <a:lnTo>
                    <a:pt x="34" y="318"/>
                  </a:lnTo>
                  <a:lnTo>
                    <a:pt x="16" y="361"/>
                  </a:lnTo>
                  <a:lnTo>
                    <a:pt x="4" y="406"/>
                  </a:lnTo>
                  <a:lnTo>
                    <a:pt x="0" y="452"/>
                  </a:lnTo>
                  <a:lnTo>
                    <a:pt x="4" y="498"/>
                  </a:lnTo>
                  <a:lnTo>
                    <a:pt x="16" y="543"/>
                  </a:lnTo>
                  <a:lnTo>
                    <a:pt x="34" y="587"/>
                  </a:lnTo>
                  <a:lnTo>
                    <a:pt x="59" y="627"/>
                  </a:lnTo>
                  <a:lnTo>
                    <a:pt x="91" y="668"/>
                  </a:lnTo>
                  <a:lnTo>
                    <a:pt x="129" y="705"/>
                  </a:lnTo>
                  <a:lnTo>
                    <a:pt x="173" y="740"/>
                  </a:lnTo>
                  <a:lnTo>
                    <a:pt x="221" y="771"/>
                  </a:lnTo>
                  <a:lnTo>
                    <a:pt x="274" y="800"/>
                  </a:lnTo>
                  <a:lnTo>
                    <a:pt x="332" y="826"/>
                  </a:lnTo>
                  <a:lnTo>
                    <a:pt x="395" y="848"/>
                  </a:lnTo>
                  <a:lnTo>
                    <a:pt x="461" y="868"/>
                  </a:lnTo>
                  <a:lnTo>
                    <a:pt x="530" y="883"/>
                  </a:lnTo>
                  <a:lnTo>
                    <a:pt x="602" y="895"/>
                  </a:lnTo>
                  <a:lnTo>
                    <a:pt x="677" y="901"/>
                  </a:lnTo>
                  <a:lnTo>
                    <a:pt x="754" y="903"/>
                  </a:lnTo>
                  <a:lnTo>
                    <a:pt x="831" y="901"/>
                  </a:lnTo>
                  <a:lnTo>
                    <a:pt x="906" y="895"/>
                  </a:lnTo>
                  <a:lnTo>
                    <a:pt x="978" y="883"/>
                  </a:lnTo>
                  <a:lnTo>
                    <a:pt x="1048" y="868"/>
                  </a:lnTo>
                  <a:lnTo>
                    <a:pt x="1114" y="848"/>
                  </a:lnTo>
                  <a:lnTo>
                    <a:pt x="1176" y="826"/>
                  </a:lnTo>
                  <a:lnTo>
                    <a:pt x="1234" y="800"/>
                  </a:lnTo>
                  <a:lnTo>
                    <a:pt x="1288" y="771"/>
                  </a:lnTo>
                  <a:lnTo>
                    <a:pt x="1336" y="740"/>
                  </a:lnTo>
                  <a:lnTo>
                    <a:pt x="1380" y="705"/>
                  </a:lnTo>
                  <a:lnTo>
                    <a:pt x="1418" y="668"/>
                  </a:lnTo>
                  <a:lnTo>
                    <a:pt x="1449" y="627"/>
                  </a:lnTo>
                  <a:lnTo>
                    <a:pt x="1475" y="587"/>
                  </a:lnTo>
                  <a:lnTo>
                    <a:pt x="1493" y="543"/>
                  </a:lnTo>
                  <a:lnTo>
                    <a:pt x="1504" y="498"/>
                  </a:lnTo>
                  <a:lnTo>
                    <a:pt x="1509" y="452"/>
                  </a:lnTo>
                  <a:lnTo>
                    <a:pt x="1504" y="406"/>
                  </a:lnTo>
                  <a:lnTo>
                    <a:pt x="1493" y="361"/>
                  </a:lnTo>
                  <a:lnTo>
                    <a:pt x="1475" y="318"/>
                  </a:lnTo>
                  <a:lnTo>
                    <a:pt x="1449" y="277"/>
                  </a:lnTo>
                  <a:lnTo>
                    <a:pt x="1418" y="237"/>
                  </a:lnTo>
                  <a:lnTo>
                    <a:pt x="1380" y="200"/>
                  </a:lnTo>
                  <a:lnTo>
                    <a:pt x="1336" y="166"/>
                  </a:lnTo>
                  <a:lnTo>
                    <a:pt x="1288" y="133"/>
                  </a:lnTo>
                  <a:lnTo>
                    <a:pt x="1234" y="104"/>
                  </a:lnTo>
                  <a:lnTo>
                    <a:pt x="1176" y="78"/>
                  </a:lnTo>
                  <a:lnTo>
                    <a:pt x="1114" y="55"/>
                  </a:lnTo>
                  <a:lnTo>
                    <a:pt x="1048" y="36"/>
                  </a:lnTo>
                  <a:lnTo>
                    <a:pt x="978" y="21"/>
                  </a:lnTo>
                  <a:lnTo>
                    <a:pt x="906" y="9"/>
                  </a:lnTo>
                  <a:lnTo>
                    <a:pt x="831" y="3"/>
                  </a:lnTo>
                  <a:lnTo>
                    <a:pt x="754" y="0"/>
                  </a:lnTo>
                  <a:close/>
                </a:path>
              </a:pathLst>
            </a:custGeom>
            <a:solidFill>
              <a:srgbClr val="C6DD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18" name="Freeform 27"/>
            <p:cNvSpPr>
              <a:spLocks/>
            </p:cNvSpPr>
            <p:nvPr/>
          </p:nvSpPr>
          <p:spPr bwMode="auto">
            <a:xfrm>
              <a:off x="721" y="362"/>
              <a:ext cx="745" cy="444"/>
            </a:xfrm>
            <a:custGeom>
              <a:avLst/>
              <a:gdLst>
                <a:gd name="T0" fmla="*/ 667 w 1489"/>
                <a:gd name="T1" fmla="*/ 3 h 889"/>
                <a:gd name="T2" fmla="*/ 523 w 1489"/>
                <a:gd name="T3" fmla="*/ 21 h 889"/>
                <a:gd name="T4" fmla="*/ 389 w 1489"/>
                <a:gd name="T5" fmla="*/ 54 h 889"/>
                <a:gd name="T6" fmla="*/ 271 w 1489"/>
                <a:gd name="T7" fmla="*/ 101 h 889"/>
                <a:gd name="T8" fmla="*/ 170 w 1489"/>
                <a:gd name="T9" fmla="*/ 162 h 889"/>
                <a:gd name="T10" fmla="*/ 90 w 1489"/>
                <a:gd name="T11" fmla="*/ 233 h 889"/>
                <a:gd name="T12" fmla="*/ 34 w 1489"/>
                <a:gd name="T13" fmla="*/ 313 h 889"/>
                <a:gd name="T14" fmla="*/ 4 w 1489"/>
                <a:gd name="T15" fmla="*/ 399 h 889"/>
                <a:gd name="T16" fmla="*/ 4 w 1489"/>
                <a:gd name="T17" fmla="*/ 489 h 889"/>
                <a:gd name="T18" fmla="*/ 34 w 1489"/>
                <a:gd name="T19" fmla="*/ 575 h 889"/>
                <a:gd name="T20" fmla="*/ 90 w 1489"/>
                <a:gd name="T21" fmla="*/ 655 h 889"/>
                <a:gd name="T22" fmla="*/ 170 w 1489"/>
                <a:gd name="T23" fmla="*/ 727 h 889"/>
                <a:gd name="T24" fmla="*/ 271 w 1489"/>
                <a:gd name="T25" fmla="*/ 787 h 889"/>
                <a:gd name="T26" fmla="*/ 389 w 1489"/>
                <a:gd name="T27" fmla="*/ 835 h 889"/>
                <a:gd name="T28" fmla="*/ 523 w 1489"/>
                <a:gd name="T29" fmla="*/ 869 h 889"/>
                <a:gd name="T30" fmla="*/ 667 w 1489"/>
                <a:gd name="T31" fmla="*/ 887 h 889"/>
                <a:gd name="T32" fmla="*/ 820 w 1489"/>
                <a:gd name="T33" fmla="*/ 887 h 889"/>
                <a:gd name="T34" fmla="*/ 966 w 1489"/>
                <a:gd name="T35" fmla="*/ 869 h 889"/>
                <a:gd name="T36" fmla="*/ 1098 w 1489"/>
                <a:gd name="T37" fmla="*/ 835 h 889"/>
                <a:gd name="T38" fmla="*/ 1217 w 1489"/>
                <a:gd name="T39" fmla="*/ 787 h 889"/>
                <a:gd name="T40" fmla="*/ 1319 w 1489"/>
                <a:gd name="T41" fmla="*/ 727 h 889"/>
                <a:gd name="T42" fmla="*/ 1398 w 1489"/>
                <a:gd name="T43" fmla="*/ 655 h 889"/>
                <a:gd name="T44" fmla="*/ 1455 w 1489"/>
                <a:gd name="T45" fmla="*/ 575 h 889"/>
                <a:gd name="T46" fmla="*/ 1484 w 1489"/>
                <a:gd name="T47" fmla="*/ 489 h 889"/>
                <a:gd name="T48" fmla="*/ 1484 w 1489"/>
                <a:gd name="T49" fmla="*/ 399 h 889"/>
                <a:gd name="T50" fmla="*/ 1455 w 1489"/>
                <a:gd name="T51" fmla="*/ 313 h 889"/>
                <a:gd name="T52" fmla="*/ 1398 w 1489"/>
                <a:gd name="T53" fmla="*/ 233 h 889"/>
                <a:gd name="T54" fmla="*/ 1319 w 1489"/>
                <a:gd name="T55" fmla="*/ 162 h 889"/>
                <a:gd name="T56" fmla="*/ 1217 w 1489"/>
                <a:gd name="T57" fmla="*/ 101 h 889"/>
                <a:gd name="T58" fmla="*/ 1098 w 1489"/>
                <a:gd name="T59" fmla="*/ 54 h 889"/>
                <a:gd name="T60" fmla="*/ 966 w 1489"/>
                <a:gd name="T61" fmla="*/ 21 h 889"/>
                <a:gd name="T62" fmla="*/ 820 w 1489"/>
                <a:gd name="T63" fmla="*/ 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89" h="889">
                  <a:moveTo>
                    <a:pt x="744" y="0"/>
                  </a:moveTo>
                  <a:lnTo>
                    <a:pt x="667" y="3"/>
                  </a:lnTo>
                  <a:lnTo>
                    <a:pt x="594" y="9"/>
                  </a:lnTo>
                  <a:lnTo>
                    <a:pt x="523" y="21"/>
                  </a:lnTo>
                  <a:lnTo>
                    <a:pt x="454" y="35"/>
                  </a:lnTo>
                  <a:lnTo>
                    <a:pt x="389" y="54"/>
                  </a:lnTo>
                  <a:lnTo>
                    <a:pt x="328" y="76"/>
                  </a:lnTo>
                  <a:lnTo>
                    <a:pt x="271" y="101"/>
                  </a:lnTo>
                  <a:lnTo>
                    <a:pt x="218" y="131"/>
                  </a:lnTo>
                  <a:lnTo>
                    <a:pt x="170" y="162"/>
                  </a:lnTo>
                  <a:lnTo>
                    <a:pt x="127" y="196"/>
                  </a:lnTo>
                  <a:lnTo>
                    <a:pt x="90" y="233"/>
                  </a:lnTo>
                  <a:lnTo>
                    <a:pt x="58" y="271"/>
                  </a:lnTo>
                  <a:lnTo>
                    <a:pt x="34" y="313"/>
                  </a:lnTo>
                  <a:lnTo>
                    <a:pt x="16" y="354"/>
                  </a:lnTo>
                  <a:lnTo>
                    <a:pt x="4" y="399"/>
                  </a:lnTo>
                  <a:lnTo>
                    <a:pt x="0" y="444"/>
                  </a:lnTo>
                  <a:lnTo>
                    <a:pt x="4" y="489"/>
                  </a:lnTo>
                  <a:lnTo>
                    <a:pt x="16" y="534"/>
                  </a:lnTo>
                  <a:lnTo>
                    <a:pt x="34" y="575"/>
                  </a:lnTo>
                  <a:lnTo>
                    <a:pt x="58" y="617"/>
                  </a:lnTo>
                  <a:lnTo>
                    <a:pt x="90" y="655"/>
                  </a:lnTo>
                  <a:lnTo>
                    <a:pt x="127" y="692"/>
                  </a:lnTo>
                  <a:lnTo>
                    <a:pt x="170" y="727"/>
                  </a:lnTo>
                  <a:lnTo>
                    <a:pt x="218" y="758"/>
                  </a:lnTo>
                  <a:lnTo>
                    <a:pt x="271" y="787"/>
                  </a:lnTo>
                  <a:lnTo>
                    <a:pt x="328" y="812"/>
                  </a:lnTo>
                  <a:lnTo>
                    <a:pt x="389" y="835"/>
                  </a:lnTo>
                  <a:lnTo>
                    <a:pt x="454" y="854"/>
                  </a:lnTo>
                  <a:lnTo>
                    <a:pt x="523" y="869"/>
                  </a:lnTo>
                  <a:lnTo>
                    <a:pt x="594" y="880"/>
                  </a:lnTo>
                  <a:lnTo>
                    <a:pt x="667" y="887"/>
                  </a:lnTo>
                  <a:lnTo>
                    <a:pt x="744" y="889"/>
                  </a:lnTo>
                  <a:lnTo>
                    <a:pt x="820" y="887"/>
                  </a:lnTo>
                  <a:lnTo>
                    <a:pt x="893" y="880"/>
                  </a:lnTo>
                  <a:lnTo>
                    <a:pt x="966" y="869"/>
                  </a:lnTo>
                  <a:lnTo>
                    <a:pt x="1033" y="854"/>
                  </a:lnTo>
                  <a:lnTo>
                    <a:pt x="1098" y="835"/>
                  </a:lnTo>
                  <a:lnTo>
                    <a:pt x="1161" y="812"/>
                  </a:lnTo>
                  <a:lnTo>
                    <a:pt x="1217" y="787"/>
                  </a:lnTo>
                  <a:lnTo>
                    <a:pt x="1271" y="758"/>
                  </a:lnTo>
                  <a:lnTo>
                    <a:pt x="1319" y="727"/>
                  </a:lnTo>
                  <a:lnTo>
                    <a:pt x="1361" y="692"/>
                  </a:lnTo>
                  <a:lnTo>
                    <a:pt x="1398" y="655"/>
                  </a:lnTo>
                  <a:lnTo>
                    <a:pt x="1431" y="617"/>
                  </a:lnTo>
                  <a:lnTo>
                    <a:pt x="1455" y="575"/>
                  </a:lnTo>
                  <a:lnTo>
                    <a:pt x="1473" y="534"/>
                  </a:lnTo>
                  <a:lnTo>
                    <a:pt x="1484" y="489"/>
                  </a:lnTo>
                  <a:lnTo>
                    <a:pt x="1489" y="444"/>
                  </a:lnTo>
                  <a:lnTo>
                    <a:pt x="1484" y="399"/>
                  </a:lnTo>
                  <a:lnTo>
                    <a:pt x="1473" y="354"/>
                  </a:lnTo>
                  <a:lnTo>
                    <a:pt x="1455" y="313"/>
                  </a:lnTo>
                  <a:lnTo>
                    <a:pt x="1431" y="271"/>
                  </a:lnTo>
                  <a:lnTo>
                    <a:pt x="1398" y="233"/>
                  </a:lnTo>
                  <a:lnTo>
                    <a:pt x="1361" y="196"/>
                  </a:lnTo>
                  <a:lnTo>
                    <a:pt x="1319" y="162"/>
                  </a:lnTo>
                  <a:lnTo>
                    <a:pt x="1271" y="131"/>
                  </a:lnTo>
                  <a:lnTo>
                    <a:pt x="1217" y="101"/>
                  </a:lnTo>
                  <a:lnTo>
                    <a:pt x="1161" y="76"/>
                  </a:lnTo>
                  <a:lnTo>
                    <a:pt x="1098" y="54"/>
                  </a:lnTo>
                  <a:lnTo>
                    <a:pt x="1033" y="35"/>
                  </a:lnTo>
                  <a:lnTo>
                    <a:pt x="966" y="21"/>
                  </a:lnTo>
                  <a:lnTo>
                    <a:pt x="893" y="9"/>
                  </a:lnTo>
                  <a:lnTo>
                    <a:pt x="820" y="3"/>
                  </a:lnTo>
                  <a:lnTo>
                    <a:pt x="744" y="0"/>
                  </a:lnTo>
                  <a:close/>
                </a:path>
              </a:pathLst>
            </a:custGeom>
            <a:solidFill>
              <a:srgbClr val="D1E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20" name="Freeform 28"/>
            <p:cNvSpPr>
              <a:spLocks/>
            </p:cNvSpPr>
            <p:nvPr/>
          </p:nvSpPr>
          <p:spPr bwMode="auto">
            <a:xfrm>
              <a:off x="726" y="365"/>
              <a:ext cx="735" cy="437"/>
            </a:xfrm>
            <a:custGeom>
              <a:avLst/>
              <a:gdLst>
                <a:gd name="T0" fmla="*/ 659 w 1469"/>
                <a:gd name="T1" fmla="*/ 2 h 874"/>
                <a:gd name="T2" fmla="*/ 516 w 1469"/>
                <a:gd name="T3" fmla="*/ 19 h 874"/>
                <a:gd name="T4" fmla="*/ 384 w 1469"/>
                <a:gd name="T5" fmla="*/ 53 h 874"/>
                <a:gd name="T6" fmla="*/ 267 w 1469"/>
                <a:gd name="T7" fmla="*/ 100 h 874"/>
                <a:gd name="T8" fmla="*/ 168 w 1469"/>
                <a:gd name="T9" fmla="*/ 158 h 874"/>
                <a:gd name="T10" fmla="*/ 89 w 1469"/>
                <a:gd name="T11" fmla="*/ 229 h 874"/>
                <a:gd name="T12" fmla="*/ 32 w 1469"/>
                <a:gd name="T13" fmla="*/ 307 h 874"/>
                <a:gd name="T14" fmla="*/ 4 w 1469"/>
                <a:gd name="T15" fmla="*/ 392 h 874"/>
                <a:gd name="T16" fmla="*/ 4 w 1469"/>
                <a:gd name="T17" fmla="*/ 482 h 874"/>
                <a:gd name="T18" fmla="*/ 32 w 1469"/>
                <a:gd name="T19" fmla="*/ 567 h 874"/>
                <a:gd name="T20" fmla="*/ 89 w 1469"/>
                <a:gd name="T21" fmla="*/ 645 h 874"/>
                <a:gd name="T22" fmla="*/ 168 w 1469"/>
                <a:gd name="T23" fmla="*/ 716 h 874"/>
                <a:gd name="T24" fmla="*/ 267 w 1469"/>
                <a:gd name="T25" fmla="*/ 774 h 874"/>
                <a:gd name="T26" fmla="*/ 384 w 1469"/>
                <a:gd name="T27" fmla="*/ 821 h 874"/>
                <a:gd name="T28" fmla="*/ 516 w 1469"/>
                <a:gd name="T29" fmla="*/ 855 h 874"/>
                <a:gd name="T30" fmla="*/ 659 w 1469"/>
                <a:gd name="T31" fmla="*/ 872 h 874"/>
                <a:gd name="T32" fmla="*/ 809 w 1469"/>
                <a:gd name="T33" fmla="*/ 872 h 874"/>
                <a:gd name="T34" fmla="*/ 953 w 1469"/>
                <a:gd name="T35" fmla="*/ 855 h 874"/>
                <a:gd name="T36" fmla="*/ 1084 w 1469"/>
                <a:gd name="T37" fmla="*/ 821 h 874"/>
                <a:gd name="T38" fmla="*/ 1202 w 1469"/>
                <a:gd name="T39" fmla="*/ 774 h 874"/>
                <a:gd name="T40" fmla="*/ 1301 w 1469"/>
                <a:gd name="T41" fmla="*/ 716 h 874"/>
                <a:gd name="T42" fmla="*/ 1380 w 1469"/>
                <a:gd name="T43" fmla="*/ 645 h 874"/>
                <a:gd name="T44" fmla="*/ 1436 w 1469"/>
                <a:gd name="T45" fmla="*/ 567 h 874"/>
                <a:gd name="T46" fmla="*/ 1465 w 1469"/>
                <a:gd name="T47" fmla="*/ 482 h 874"/>
                <a:gd name="T48" fmla="*/ 1465 w 1469"/>
                <a:gd name="T49" fmla="*/ 392 h 874"/>
                <a:gd name="T50" fmla="*/ 1436 w 1469"/>
                <a:gd name="T51" fmla="*/ 307 h 874"/>
                <a:gd name="T52" fmla="*/ 1380 w 1469"/>
                <a:gd name="T53" fmla="*/ 229 h 874"/>
                <a:gd name="T54" fmla="*/ 1301 w 1469"/>
                <a:gd name="T55" fmla="*/ 158 h 874"/>
                <a:gd name="T56" fmla="*/ 1202 w 1469"/>
                <a:gd name="T57" fmla="*/ 100 h 874"/>
                <a:gd name="T58" fmla="*/ 1084 w 1469"/>
                <a:gd name="T59" fmla="*/ 53 h 874"/>
                <a:gd name="T60" fmla="*/ 953 w 1469"/>
                <a:gd name="T61" fmla="*/ 19 h 874"/>
                <a:gd name="T62" fmla="*/ 809 w 1469"/>
                <a:gd name="T63" fmla="*/ 2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9" h="874">
                  <a:moveTo>
                    <a:pt x="734" y="0"/>
                  </a:moveTo>
                  <a:lnTo>
                    <a:pt x="659" y="2"/>
                  </a:lnTo>
                  <a:lnTo>
                    <a:pt x="587" y="9"/>
                  </a:lnTo>
                  <a:lnTo>
                    <a:pt x="516" y="19"/>
                  </a:lnTo>
                  <a:lnTo>
                    <a:pt x="448" y="35"/>
                  </a:lnTo>
                  <a:lnTo>
                    <a:pt x="384" y="53"/>
                  </a:lnTo>
                  <a:lnTo>
                    <a:pt x="324" y="74"/>
                  </a:lnTo>
                  <a:lnTo>
                    <a:pt x="267" y="100"/>
                  </a:lnTo>
                  <a:lnTo>
                    <a:pt x="215" y="128"/>
                  </a:lnTo>
                  <a:lnTo>
                    <a:pt x="168" y="158"/>
                  </a:lnTo>
                  <a:lnTo>
                    <a:pt x="126" y="192"/>
                  </a:lnTo>
                  <a:lnTo>
                    <a:pt x="89" y="229"/>
                  </a:lnTo>
                  <a:lnTo>
                    <a:pt x="58" y="267"/>
                  </a:lnTo>
                  <a:lnTo>
                    <a:pt x="32" y="307"/>
                  </a:lnTo>
                  <a:lnTo>
                    <a:pt x="15" y="349"/>
                  </a:lnTo>
                  <a:lnTo>
                    <a:pt x="4" y="392"/>
                  </a:lnTo>
                  <a:lnTo>
                    <a:pt x="0" y="437"/>
                  </a:lnTo>
                  <a:lnTo>
                    <a:pt x="4" y="482"/>
                  </a:lnTo>
                  <a:lnTo>
                    <a:pt x="15" y="525"/>
                  </a:lnTo>
                  <a:lnTo>
                    <a:pt x="32" y="567"/>
                  </a:lnTo>
                  <a:lnTo>
                    <a:pt x="58" y="607"/>
                  </a:lnTo>
                  <a:lnTo>
                    <a:pt x="89" y="645"/>
                  </a:lnTo>
                  <a:lnTo>
                    <a:pt x="126" y="682"/>
                  </a:lnTo>
                  <a:lnTo>
                    <a:pt x="168" y="716"/>
                  </a:lnTo>
                  <a:lnTo>
                    <a:pt x="215" y="746"/>
                  </a:lnTo>
                  <a:lnTo>
                    <a:pt x="267" y="774"/>
                  </a:lnTo>
                  <a:lnTo>
                    <a:pt x="324" y="800"/>
                  </a:lnTo>
                  <a:lnTo>
                    <a:pt x="384" y="821"/>
                  </a:lnTo>
                  <a:lnTo>
                    <a:pt x="448" y="839"/>
                  </a:lnTo>
                  <a:lnTo>
                    <a:pt x="516" y="855"/>
                  </a:lnTo>
                  <a:lnTo>
                    <a:pt x="587" y="865"/>
                  </a:lnTo>
                  <a:lnTo>
                    <a:pt x="659" y="872"/>
                  </a:lnTo>
                  <a:lnTo>
                    <a:pt x="734" y="874"/>
                  </a:lnTo>
                  <a:lnTo>
                    <a:pt x="809" y="872"/>
                  </a:lnTo>
                  <a:lnTo>
                    <a:pt x="882" y="865"/>
                  </a:lnTo>
                  <a:lnTo>
                    <a:pt x="953" y="855"/>
                  </a:lnTo>
                  <a:lnTo>
                    <a:pt x="1019" y="839"/>
                  </a:lnTo>
                  <a:lnTo>
                    <a:pt x="1084" y="821"/>
                  </a:lnTo>
                  <a:lnTo>
                    <a:pt x="1145" y="800"/>
                  </a:lnTo>
                  <a:lnTo>
                    <a:pt x="1202" y="774"/>
                  </a:lnTo>
                  <a:lnTo>
                    <a:pt x="1254" y="746"/>
                  </a:lnTo>
                  <a:lnTo>
                    <a:pt x="1301" y="716"/>
                  </a:lnTo>
                  <a:lnTo>
                    <a:pt x="1343" y="682"/>
                  </a:lnTo>
                  <a:lnTo>
                    <a:pt x="1380" y="645"/>
                  </a:lnTo>
                  <a:lnTo>
                    <a:pt x="1411" y="607"/>
                  </a:lnTo>
                  <a:lnTo>
                    <a:pt x="1436" y="567"/>
                  </a:lnTo>
                  <a:lnTo>
                    <a:pt x="1453" y="525"/>
                  </a:lnTo>
                  <a:lnTo>
                    <a:pt x="1465" y="482"/>
                  </a:lnTo>
                  <a:lnTo>
                    <a:pt x="1469" y="437"/>
                  </a:lnTo>
                  <a:lnTo>
                    <a:pt x="1465" y="392"/>
                  </a:lnTo>
                  <a:lnTo>
                    <a:pt x="1453" y="349"/>
                  </a:lnTo>
                  <a:lnTo>
                    <a:pt x="1436" y="307"/>
                  </a:lnTo>
                  <a:lnTo>
                    <a:pt x="1411" y="267"/>
                  </a:lnTo>
                  <a:lnTo>
                    <a:pt x="1380" y="229"/>
                  </a:lnTo>
                  <a:lnTo>
                    <a:pt x="1343" y="192"/>
                  </a:lnTo>
                  <a:lnTo>
                    <a:pt x="1301" y="158"/>
                  </a:lnTo>
                  <a:lnTo>
                    <a:pt x="1254" y="128"/>
                  </a:lnTo>
                  <a:lnTo>
                    <a:pt x="1202" y="100"/>
                  </a:lnTo>
                  <a:lnTo>
                    <a:pt x="1145" y="74"/>
                  </a:lnTo>
                  <a:lnTo>
                    <a:pt x="1084" y="53"/>
                  </a:lnTo>
                  <a:lnTo>
                    <a:pt x="1019" y="35"/>
                  </a:lnTo>
                  <a:lnTo>
                    <a:pt x="953" y="19"/>
                  </a:lnTo>
                  <a:lnTo>
                    <a:pt x="882" y="9"/>
                  </a:lnTo>
                  <a:lnTo>
                    <a:pt x="809" y="2"/>
                  </a:lnTo>
                  <a:lnTo>
                    <a:pt x="734" y="0"/>
                  </a:lnTo>
                  <a:close/>
                </a:path>
              </a:pathLst>
            </a:custGeom>
            <a:solidFill>
              <a:srgbClr val="DBEA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21" name="Freeform 29"/>
            <p:cNvSpPr>
              <a:spLocks/>
            </p:cNvSpPr>
            <p:nvPr/>
          </p:nvSpPr>
          <p:spPr bwMode="auto">
            <a:xfrm>
              <a:off x="731" y="368"/>
              <a:ext cx="725" cy="431"/>
            </a:xfrm>
            <a:custGeom>
              <a:avLst/>
              <a:gdLst>
                <a:gd name="T0" fmla="*/ 650 w 1449"/>
                <a:gd name="T1" fmla="*/ 2 h 860"/>
                <a:gd name="T2" fmla="*/ 509 w 1449"/>
                <a:gd name="T3" fmla="*/ 19 h 860"/>
                <a:gd name="T4" fmla="*/ 379 w 1449"/>
                <a:gd name="T5" fmla="*/ 51 h 860"/>
                <a:gd name="T6" fmla="*/ 264 w 1449"/>
                <a:gd name="T7" fmla="*/ 99 h 860"/>
                <a:gd name="T8" fmla="*/ 165 w 1449"/>
                <a:gd name="T9" fmla="*/ 157 h 860"/>
                <a:gd name="T10" fmla="*/ 87 w 1449"/>
                <a:gd name="T11" fmla="*/ 226 h 860"/>
                <a:gd name="T12" fmla="*/ 32 w 1449"/>
                <a:gd name="T13" fmla="*/ 302 h 860"/>
                <a:gd name="T14" fmla="*/ 4 w 1449"/>
                <a:gd name="T15" fmla="*/ 386 h 860"/>
                <a:gd name="T16" fmla="*/ 4 w 1449"/>
                <a:gd name="T17" fmla="*/ 474 h 860"/>
                <a:gd name="T18" fmla="*/ 32 w 1449"/>
                <a:gd name="T19" fmla="*/ 558 h 860"/>
                <a:gd name="T20" fmla="*/ 87 w 1449"/>
                <a:gd name="T21" fmla="*/ 634 h 860"/>
                <a:gd name="T22" fmla="*/ 165 w 1449"/>
                <a:gd name="T23" fmla="*/ 703 h 860"/>
                <a:gd name="T24" fmla="*/ 264 w 1449"/>
                <a:gd name="T25" fmla="*/ 761 h 860"/>
                <a:gd name="T26" fmla="*/ 379 w 1449"/>
                <a:gd name="T27" fmla="*/ 808 h 860"/>
                <a:gd name="T28" fmla="*/ 509 w 1449"/>
                <a:gd name="T29" fmla="*/ 841 h 860"/>
                <a:gd name="T30" fmla="*/ 650 w 1449"/>
                <a:gd name="T31" fmla="*/ 858 h 860"/>
                <a:gd name="T32" fmla="*/ 799 w 1449"/>
                <a:gd name="T33" fmla="*/ 858 h 860"/>
                <a:gd name="T34" fmla="*/ 940 w 1449"/>
                <a:gd name="T35" fmla="*/ 841 h 860"/>
                <a:gd name="T36" fmla="*/ 1070 w 1449"/>
                <a:gd name="T37" fmla="*/ 808 h 860"/>
                <a:gd name="T38" fmla="*/ 1186 w 1449"/>
                <a:gd name="T39" fmla="*/ 761 h 860"/>
                <a:gd name="T40" fmla="*/ 1283 w 1449"/>
                <a:gd name="T41" fmla="*/ 703 h 860"/>
                <a:gd name="T42" fmla="*/ 1361 w 1449"/>
                <a:gd name="T43" fmla="*/ 634 h 860"/>
                <a:gd name="T44" fmla="*/ 1416 w 1449"/>
                <a:gd name="T45" fmla="*/ 558 h 860"/>
                <a:gd name="T46" fmla="*/ 1445 w 1449"/>
                <a:gd name="T47" fmla="*/ 474 h 860"/>
                <a:gd name="T48" fmla="*/ 1445 w 1449"/>
                <a:gd name="T49" fmla="*/ 386 h 860"/>
                <a:gd name="T50" fmla="*/ 1416 w 1449"/>
                <a:gd name="T51" fmla="*/ 302 h 860"/>
                <a:gd name="T52" fmla="*/ 1361 w 1449"/>
                <a:gd name="T53" fmla="*/ 226 h 860"/>
                <a:gd name="T54" fmla="*/ 1283 w 1449"/>
                <a:gd name="T55" fmla="*/ 157 h 860"/>
                <a:gd name="T56" fmla="*/ 1186 w 1449"/>
                <a:gd name="T57" fmla="*/ 99 h 860"/>
                <a:gd name="T58" fmla="*/ 1070 w 1449"/>
                <a:gd name="T59" fmla="*/ 51 h 860"/>
                <a:gd name="T60" fmla="*/ 940 w 1449"/>
                <a:gd name="T61" fmla="*/ 19 h 860"/>
                <a:gd name="T62" fmla="*/ 799 w 1449"/>
                <a:gd name="T63" fmla="*/ 2 h 8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49" h="860">
                  <a:moveTo>
                    <a:pt x="724" y="0"/>
                  </a:moveTo>
                  <a:lnTo>
                    <a:pt x="650" y="2"/>
                  </a:lnTo>
                  <a:lnTo>
                    <a:pt x="578" y="9"/>
                  </a:lnTo>
                  <a:lnTo>
                    <a:pt x="509" y="19"/>
                  </a:lnTo>
                  <a:lnTo>
                    <a:pt x="442" y="33"/>
                  </a:lnTo>
                  <a:lnTo>
                    <a:pt x="379" y="51"/>
                  </a:lnTo>
                  <a:lnTo>
                    <a:pt x="319" y="74"/>
                  </a:lnTo>
                  <a:lnTo>
                    <a:pt x="264" y="99"/>
                  </a:lnTo>
                  <a:lnTo>
                    <a:pt x="212" y="126"/>
                  </a:lnTo>
                  <a:lnTo>
                    <a:pt x="165" y="157"/>
                  </a:lnTo>
                  <a:lnTo>
                    <a:pt x="124" y="190"/>
                  </a:lnTo>
                  <a:lnTo>
                    <a:pt x="87" y="226"/>
                  </a:lnTo>
                  <a:lnTo>
                    <a:pt x="56" y="263"/>
                  </a:lnTo>
                  <a:lnTo>
                    <a:pt x="32" y="302"/>
                  </a:lnTo>
                  <a:lnTo>
                    <a:pt x="14" y="343"/>
                  </a:lnTo>
                  <a:lnTo>
                    <a:pt x="4" y="386"/>
                  </a:lnTo>
                  <a:lnTo>
                    <a:pt x="0" y="430"/>
                  </a:lnTo>
                  <a:lnTo>
                    <a:pt x="4" y="474"/>
                  </a:lnTo>
                  <a:lnTo>
                    <a:pt x="14" y="516"/>
                  </a:lnTo>
                  <a:lnTo>
                    <a:pt x="32" y="558"/>
                  </a:lnTo>
                  <a:lnTo>
                    <a:pt x="56" y="597"/>
                  </a:lnTo>
                  <a:lnTo>
                    <a:pt x="87" y="634"/>
                  </a:lnTo>
                  <a:lnTo>
                    <a:pt x="124" y="670"/>
                  </a:lnTo>
                  <a:lnTo>
                    <a:pt x="165" y="703"/>
                  </a:lnTo>
                  <a:lnTo>
                    <a:pt x="212" y="734"/>
                  </a:lnTo>
                  <a:lnTo>
                    <a:pt x="264" y="761"/>
                  </a:lnTo>
                  <a:lnTo>
                    <a:pt x="319" y="786"/>
                  </a:lnTo>
                  <a:lnTo>
                    <a:pt x="379" y="808"/>
                  </a:lnTo>
                  <a:lnTo>
                    <a:pt x="442" y="826"/>
                  </a:lnTo>
                  <a:lnTo>
                    <a:pt x="509" y="841"/>
                  </a:lnTo>
                  <a:lnTo>
                    <a:pt x="578" y="851"/>
                  </a:lnTo>
                  <a:lnTo>
                    <a:pt x="650" y="858"/>
                  </a:lnTo>
                  <a:lnTo>
                    <a:pt x="724" y="860"/>
                  </a:lnTo>
                  <a:lnTo>
                    <a:pt x="799" y="858"/>
                  </a:lnTo>
                  <a:lnTo>
                    <a:pt x="871" y="851"/>
                  </a:lnTo>
                  <a:lnTo>
                    <a:pt x="940" y="841"/>
                  </a:lnTo>
                  <a:lnTo>
                    <a:pt x="1006" y="826"/>
                  </a:lnTo>
                  <a:lnTo>
                    <a:pt x="1070" y="808"/>
                  </a:lnTo>
                  <a:lnTo>
                    <a:pt x="1129" y="786"/>
                  </a:lnTo>
                  <a:lnTo>
                    <a:pt x="1186" y="761"/>
                  </a:lnTo>
                  <a:lnTo>
                    <a:pt x="1237" y="734"/>
                  </a:lnTo>
                  <a:lnTo>
                    <a:pt x="1283" y="703"/>
                  </a:lnTo>
                  <a:lnTo>
                    <a:pt x="1326" y="670"/>
                  </a:lnTo>
                  <a:lnTo>
                    <a:pt x="1361" y="634"/>
                  </a:lnTo>
                  <a:lnTo>
                    <a:pt x="1392" y="597"/>
                  </a:lnTo>
                  <a:lnTo>
                    <a:pt x="1416" y="558"/>
                  </a:lnTo>
                  <a:lnTo>
                    <a:pt x="1435" y="516"/>
                  </a:lnTo>
                  <a:lnTo>
                    <a:pt x="1445" y="474"/>
                  </a:lnTo>
                  <a:lnTo>
                    <a:pt x="1449" y="430"/>
                  </a:lnTo>
                  <a:lnTo>
                    <a:pt x="1445" y="386"/>
                  </a:lnTo>
                  <a:lnTo>
                    <a:pt x="1435" y="343"/>
                  </a:lnTo>
                  <a:lnTo>
                    <a:pt x="1416" y="302"/>
                  </a:lnTo>
                  <a:lnTo>
                    <a:pt x="1392" y="263"/>
                  </a:lnTo>
                  <a:lnTo>
                    <a:pt x="1361" y="226"/>
                  </a:lnTo>
                  <a:lnTo>
                    <a:pt x="1326" y="190"/>
                  </a:lnTo>
                  <a:lnTo>
                    <a:pt x="1283" y="157"/>
                  </a:lnTo>
                  <a:lnTo>
                    <a:pt x="1237" y="126"/>
                  </a:lnTo>
                  <a:lnTo>
                    <a:pt x="1186" y="99"/>
                  </a:lnTo>
                  <a:lnTo>
                    <a:pt x="1129" y="74"/>
                  </a:lnTo>
                  <a:lnTo>
                    <a:pt x="1070" y="51"/>
                  </a:lnTo>
                  <a:lnTo>
                    <a:pt x="1006" y="33"/>
                  </a:lnTo>
                  <a:lnTo>
                    <a:pt x="940" y="19"/>
                  </a:lnTo>
                  <a:lnTo>
                    <a:pt x="871" y="9"/>
                  </a:lnTo>
                  <a:lnTo>
                    <a:pt x="799" y="2"/>
                  </a:lnTo>
                  <a:lnTo>
                    <a:pt x="724" y="0"/>
                  </a:lnTo>
                  <a:close/>
                </a:path>
              </a:pathLst>
            </a:custGeom>
            <a:solidFill>
              <a:srgbClr val="E0ED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22" name="Freeform 30"/>
            <p:cNvSpPr>
              <a:spLocks/>
            </p:cNvSpPr>
            <p:nvPr/>
          </p:nvSpPr>
          <p:spPr bwMode="auto">
            <a:xfrm>
              <a:off x="736" y="372"/>
              <a:ext cx="715" cy="423"/>
            </a:xfrm>
            <a:custGeom>
              <a:avLst/>
              <a:gdLst>
                <a:gd name="T0" fmla="*/ 642 w 1429"/>
                <a:gd name="T1" fmla="*/ 2 h 846"/>
                <a:gd name="T2" fmla="*/ 502 w 1429"/>
                <a:gd name="T3" fmla="*/ 19 h 846"/>
                <a:gd name="T4" fmla="*/ 374 w 1429"/>
                <a:gd name="T5" fmla="*/ 51 h 846"/>
                <a:gd name="T6" fmla="*/ 260 w 1429"/>
                <a:gd name="T7" fmla="*/ 96 h 846"/>
                <a:gd name="T8" fmla="*/ 164 w 1429"/>
                <a:gd name="T9" fmla="*/ 153 h 846"/>
                <a:gd name="T10" fmla="*/ 86 w 1429"/>
                <a:gd name="T11" fmla="*/ 221 h 846"/>
                <a:gd name="T12" fmla="*/ 32 w 1429"/>
                <a:gd name="T13" fmla="*/ 297 h 846"/>
                <a:gd name="T14" fmla="*/ 4 w 1429"/>
                <a:gd name="T15" fmla="*/ 379 h 846"/>
                <a:gd name="T16" fmla="*/ 4 w 1429"/>
                <a:gd name="T17" fmla="*/ 467 h 846"/>
                <a:gd name="T18" fmla="*/ 32 w 1429"/>
                <a:gd name="T19" fmla="*/ 549 h 846"/>
                <a:gd name="T20" fmla="*/ 86 w 1429"/>
                <a:gd name="T21" fmla="*/ 625 h 846"/>
                <a:gd name="T22" fmla="*/ 164 w 1429"/>
                <a:gd name="T23" fmla="*/ 693 h 846"/>
                <a:gd name="T24" fmla="*/ 260 w 1429"/>
                <a:gd name="T25" fmla="*/ 750 h 846"/>
                <a:gd name="T26" fmla="*/ 374 w 1429"/>
                <a:gd name="T27" fmla="*/ 795 h 846"/>
                <a:gd name="T28" fmla="*/ 502 w 1429"/>
                <a:gd name="T29" fmla="*/ 827 h 846"/>
                <a:gd name="T30" fmla="*/ 642 w 1429"/>
                <a:gd name="T31" fmla="*/ 844 h 846"/>
                <a:gd name="T32" fmla="*/ 787 w 1429"/>
                <a:gd name="T33" fmla="*/ 844 h 846"/>
                <a:gd name="T34" fmla="*/ 927 w 1429"/>
                <a:gd name="T35" fmla="*/ 827 h 846"/>
                <a:gd name="T36" fmla="*/ 1054 w 1429"/>
                <a:gd name="T37" fmla="*/ 795 h 846"/>
                <a:gd name="T38" fmla="*/ 1169 w 1429"/>
                <a:gd name="T39" fmla="*/ 750 h 846"/>
                <a:gd name="T40" fmla="*/ 1266 w 1429"/>
                <a:gd name="T41" fmla="*/ 693 h 846"/>
                <a:gd name="T42" fmla="*/ 1343 w 1429"/>
                <a:gd name="T43" fmla="*/ 625 h 846"/>
                <a:gd name="T44" fmla="*/ 1396 w 1429"/>
                <a:gd name="T45" fmla="*/ 549 h 846"/>
                <a:gd name="T46" fmla="*/ 1425 w 1429"/>
                <a:gd name="T47" fmla="*/ 467 h 846"/>
                <a:gd name="T48" fmla="*/ 1425 w 1429"/>
                <a:gd name="T49" fmla="*/ 379 h 846"/>
                <a:gd name="T50" fmla="*/ 1396 w 1429"/>
                <a:gd name="T51" fmla="*/ 297 h 846"/>
                <a:gd name="T52" fmla="*/ 1343 w 1429"/>
                <a:gd name="T53" fmla="*/ 221 h 846"/>
                <a:gd name="T54" fmla="*/ 1266 w 1429"/>
                <a:gd name="T55" fmla="*/ 153 h 846"/>
                <a:gd name="T56" fmla="*/ 1169 w 1429"/>
                <a:gd name="T57" fmla="*/ 96 h 846"/>
                <a:gd name="T58" fmla="*/ 1054 w 1429"/>
                <a:gd name="T59" fmla="*/ 51 h 846"/>
                <a:gd name="T60" fmla="*/ 927 w 1429"/>
                <a:gd name="T61" fmla="*/ 19 h 846"/>
                <a:gd name="T62" fmla="*/ 787 w 1429"/>
                <a:gd name="T63" fmla="*/ 2 h 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9" h="846">
                  <a:moveTo>
                    <a:pt x="714" y="0"/>
                  </a:moveTo>
                  <a:lnTo>
                    <a:pt x="642" y="2"/>
                  </a:lnTo>
                  <a:lnTo>
                    <a:pt x="569" y="9"/>
                  </a:lnTo>
                  <a:lnTo>
                    <a:pt x="502" y="19"/>
                  </a:lnTo>
                  <a:lnTo>
                    <a:pt x="437" y="33"/>
                  </a:lnTo>
                  <a:lnTo>
                    <a:pt x="374" y="51"/>
                  </a:lnTo>
                  <a:lnTo>
                    <a:pt x="315" y="71"/>
                  </a:lnTo>
                  <a:lnTo>
                    <a:pt x="260" y="96"/>
                  </a:lnTo>
                  <a:lnTo>
                    <a:pt x="209" y="123"/>
                  </a:lnTo>
                  <a:lnTo>
                    <a:pt x="164" y="153"/>
                  </a:lnTo>
                  <a:lnTo>
                    <a:pt x="121" y="186"/>
                  </a:lnTo>
                  <a:lnTo>
                    <a:pt x="86" y="221"/>
                  </a:lnTo>
                  <a:lnTo>
                    <a:pt x="56" y="258"/>
                  </a:lnTo>
                  <a:lnTo>
                    <a:pt x="32" y="297"/>
                  </a:lnTo>
                  <a:lnTo>
                    <a:pt x="14" y="338"/>
                  </a:lnTo>
                  <a:lnTo>
                    <a:pt x="4" y="379"/>
                  </a:lnTo>
                  <a:lnTo>
                    <a:pt x="0" y="423"/>
                  </a:lnTo>
                  <a:lnTo>
                    <a:pt x="4" y="467"/>
                  </a:lnTo>
                  <a:lnTo>
                    <a:pt x="14" y="508"/>
                  </a:lnTo>
                  <a:lnTo>
                    <a:pt x="32" y="549"/>
                  </a:lnTo>
                  <a:lnTo>
                    <a:pt x="56" y="588"/>
                  </a:lnTo>
                  <a:lnTo>
                    <a:pt x="86" y="625"/>
                  </a:lnTo>
                  <a:lnTo>
                    <a:pt x="121" y="660"/>
                  </a:lnTo>
                  <a:lnTo>
                    <a:pt x="164" y="693"/>
                  </a:lnTo>
                  <a:lnTo>
                    <a:pt x="209" y="722"/>
                  </a:lnTo>
                  <a:lnTo>
                    <a:pt x="260" y="750"/>
                  </a:lnTo>
                  <a:lnTo>
                    <a:pt x="315" y="775"/>
                  </a:lnTo>
                  <a:lnTo>
                    <a:pt x="374" y="795"/>
                  </a:lnTo>
                  <a:lnTo>
                    <a:pt x="437" y="813"/>
                  </a:lnTo>
                  <a:lnTo>
                    <a:pt x="502" y="827"/>
                  </a:lnTo>
                  <a:lnTo>
                    <a:pt x="569" y="837"/>
                  </a:lnTo>
                  <a:lnTo>
                    <a:pt x="642" y="844"/>
                  </a:lnTo>
                  <a:lnTo>
                    <a:pt x="714" y="846"/>
                  </a:lnTo>
                  <a:lnTo>
                    <a:pt x="787" y="844"/>
                  </a:lnTo>
                  <a:lnTo>
                    <a:pt x="858" y="837"/>
                  </a:lnTo>
                  <a:lnTo>
                    <a:pt x="927" y="827"/>
                  </a:lnTo>
                  <a:lnTo>
                    <a:pt x="992" y="813"/>
                  </a:lnTo>
                  <a:lnTo>
                    <a:pt x="1054" y="795"/>
                  </a:lnTo>
                  <a:lnTo>
                    <a:pt x="1114" y="775"/>
                  </a:lnTo>
                  <a:lnTo>
                    <a:pt x="1169" y="750"/>
                  </a:lnTo>
                  <a:lnTo>
                    <a:pt x="1220" y="722"/>
                  </a:lnTo>
                  <a:lnTo>
                    <a:pt x="1266" y="693"/>
                  </a:lnTo>
                  <a:lnTo>
                    <a:pt x="1307" y="660"/>
                  </a:lnTo>
                  <a:lnTo>
                    <a:pt x="1343" y="625"/>
                  </a:lnTo>
                  <a:lnTo>
                    <a:pt x="1372" y="588"/>
                  </a:lnTo>
                  <a:lnTo>
                    <a:pt x="1396" y="549"/>
                  </a:lnTo>
                  <a:lnTo>
                    <a:pt x="1415" y="508"/>
                  </a:lnTo>
                  <a:lnTo>
                    <a:pt x="1425" y="467"/>
                  </a:lnTo>
                  <a:lnTo>
                    <a:pt x="1429" y="423"/>
                  </a:lnTo>
                  <a:lnTo>
                    <a:pt x="1425" y="379"/>
                  </a:lnTo>
                  <a:lnTo>
                    <a:pt x="1415" y="338"/>
                  </a:lnTo>
                  <a:lnTo>
                    <a:pt x="1396" y="297"/>
                  </a:lnTo>
                  <a:lnTo>
                    <a:pt x="1372" y="258"/>
                  </a:lnTo>
                  <a:lnTo>
                    <a:pt x="1343" y="221"/>
                  </a:lnTo>
                  <a:lnTo>
                    <a:pt x="1307" y="186"/>
                  </a:lnTo>
                  <a:lnTo>
                    <a:pt x="1266" y="153"/>
                  </a:lnTo>
                  <a:lnTo>
                    <a:pt x="1220" y="123"/>
                  </a:lnTo>
                  <a:lnTo>
                    <a:pt x="1169" y="96"/>
                  </a:lnTo>
                  <a:lnTo>
                    <a:pt x="1114" y="71"/>
                  </a:lnTo>
                  <a:lnTo>
                    <a:pt x="1054" y="51"/>
                  </a:lnTo>
                  <a:lnTo>
                    <a:pt x="992" y="33"/>
                  </a:lnTo>
                  <a:lnTo>
                    <a:pt x="927" y="19"/>
                  </a:lnTo>
                  <a:lnTo>
                    <a:pt x="858" y="9"/>
                  </a:lnTo>
                  <a:lnTo>
                    <a:pt x="787" y="2"/>
                  </a:lnTo>
                  <a:lnTo>
                    <a:pt x="714" y="0"/>
                  </a:lnTo>
                  <a:close/>
                </a:path>
              </a:pathLst>
            </a:custGeom>
            <a:solidFill>
              <a:srgbClr val="EDF4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23" name="Freeform 31"/>
            <p:cNvSpPr>
              <a:spLocks/>
            </p:cNvSpPr>
            <p:nvPr/>
          </p:nvSpPr>
          <p:spPr bwMode="auto">
            <a:xfrm>
              <a:off x="741" y="376"/>
              <a:ext cx="705" cy="416"/>
            </a:xfrm>
            <a:custGeom>
              <a:avLst/>
              <a:gdLst>
                <a:gd name="T0" fmla="*/ 632 w 1409"/>
                <a:gd name="T1" fmla="*/ 3 h 833"/>
                <a:gd name="T2" fmla="*/ 494 w 1409"/>
                <a:gd name="T3" fmla="*/ 19 h 833"/>
                <a:gd name="T4" fmla="*/ 369 w 1409"/>
                <a:gd name="T5" fmla="*/ 51 h 833"/>
                <a:gd name="T6" fmla="*/ 257 w 1409"/>
                <a:gd name="T7" fmla="*/ 96 h 833"/>
                <a:gd name="T8" fmla="*/ 161 w 1409"/>
                <a:gd name="T9" fmla="*/ 152 h 833"/>
                <a:gd name="T10" fmla="*/ 84 w 1409"/>
                <a:gd name="T11" fmla="*/ 218 h 833"/>
                <a:gd name="T12" fmla="*/ 31 w 1409"/>
                <a:gd name="T13" fmla="*/ 292 h 833"/>
                <a:gd name="T14" fmla="*/ 4 w 1409"/>
                <a:gd name="T15" fmla="*/ 373 h 833"/>
                <a:gd name="T16" fmla="*/ 4 w 1409"/>
                <a:gd name="T17" fmla="*/ 459 h 833"/>
                <a:gd name="T18" fmla="*/ 31 w 1409"/>
                <a:gd name="T19" fmla="*/ 540 h 833"/>
                <a:gd name="T20" fmla="*/ 84 w 1409"/>
                <a:gd name="T21" fmla="*/ 615 h 833"/>
                <a:gd name="T22" fmla="*/ 161 w 1409"/>
                <a:gd name="T23" fmla="*/ 681 h 833"/>
                <a:gd name="T24" fmla="*/ 257 w 1409"/>
                <a:gd name="T25" fmla="*/ 737 h 833"/>
                <a:gd name="T26" fmla="*/ 369 w 1409"/>
                <a:gd name="T27" fmla="*/ 782 h 833"/>
                <a:gd name="T28" fmla="*/ 494 w 1409"/>
                <a:gd name="T29" fmla="*/ 814 h 833"/>
                <a:gd name="T30" fmla="*/ 632 w 1409"/>
                <a:gd name="T31" fmla="*/ 830 h 833"/>
                <a:gd name="T32" fmla="*/ 776 w 1409"/>
                <a:gd name="T33" fmla="*/ 830 h 833"/>
                <a:gd name="T34" fmla="*/ 914 w 1409"/>
                <a:gd name="T35" fmla="*/ 814 h 833"/>
                <a:gd name="T36" fmla="*/ 1040 w 1409"/>
                <a:gd name="T37" fmla="*/ 782 h 833"/>
                <a:gd name="T38" fmla="*/ 1153 w 1409"/>
                <a:gd name="T39" fmla="*/ 737 h 833"/>
                <a:gd name="T40" fmla="*/ 1248 w 1409"/>
                <a:gd name="T41" fmla="*/ 681 h 833"/>
                <a:gd name="T42" fmla="*/ 1324 w 1409"/>
                <a:gd name="T43" fmla="*/ 615 h 833"/>
                <a:gd name="T44" fmla="*/ 1378 w 1409"/>
                <a:gd name="T45" fmla="*/ 540 h 833"/>
                <a:gd name="T46" fmla="*/ 1405 w 1409"/>
                <a:gd name="T47" fmla="*/ 459 h 833"/>
                <a:gd name="T48" fmla="*/ 1405 w 1409"/>
                <a:gd name="T49" fmla="*/ 373 h 833"/>
                <a:gd name="T50" fmla="*/ 1378 w 1409"/>
                <a:gd name="T51" fmla="*/ 292 h 833"/>
                <a:gd name="T52" fmla="*/ 1324 w 1409"/>
                <a:gd name="T53" fmla="*/ 218 h 833"/>
                <a:gd name="T54" fmla="*/ 1248 w 1409"/>
                <a:gd name="T55" fmla="*/ 152 h 833"/>
                <a:gd name="T56" fmla="*/ 1153 w 1409"/>
                <a:gd name="T57" fmla="*/ 96 h 833"/>
                <a:gd name="T58" fmla="*/ 1040 w 1409"/>
                <a:gd name="T59" fmla="*/ 51 h 833"/>
                <a:gd name="T60" fmla="*/ 914 w 1409"/>
                <a:gd name="T61" fmla="*/ 19 h 833"/>
                <a:gd name="T62" fmla="*/ 776 w 1409"/>
                <a:gd name="T63" fmla="*/ 3 h 8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09" h="833">
                  <a:moveTo>
                    <a:pt x="704" y="0"/>
                  </a:moveTo>
                  <a:lnTo>
                    <a:pt x="632" y="3"/>
                  </a:lnTo>
                  <a:lnTo>
                    <a:pt x="562" y="9"/>
                  </a:lnTo>
                  <a:lnTo>
                    <a:pt x="494" y="19"/>
                  </a:lnTo>
                  <a:lnTo>
                    <a:pt x="431" y="33"/>
                  </a:lnTo>
                  <a:lnTo>
                    <a:pt x="369" y="51"/>
                  </a:lnTo>
                  <a:lnTo>
                    <a:pt x="311" y="71"/>
                  </a:lnTo>
                  <a:lnTo>
                    <a:pt x="257" y="96"/>
                  </a:lnTo>
                  <a:lnTo>
                    <a:pt x="206" y="122"/>
                  </a:lnTo>
                  <a:lnTo>
                    <a:pt x="161" y="152"/>
                  </a:lnTo>
                  <a:lnTo>
                    <a:pt x="120" y="183"/>
                  </a:lnTo>
                  <a:lnTo>
                    <a:pt x="84" y="218"/>
                  </a:lnTo>
                  <a:lnTo>
                    <a:pt x="55" y="254"/>
                  </a:lnTo>
                  <a:lnTo>
                    <a:pt x="31" y="292"/>
                  </a:lnTo>
                  <a:lnTo>
                    <a:pt x="14" y="333"/>
                  </a:lnTo>
                  <a:lnTo>
                    <a:pt x="4" y="373"/>
                  </a:lnTo>
                  <a:lnTo>
                    <a:pt x="0" y="416"/>
                  </a:lnTo>
                  <a:lnTo>
                    <a:pt x="4" y="459"/>
                  </a:lnTo>
                  <a:lnTo>
                    <a:pt x="14" y="500"/>
                  </a:lnTo>
                  <a:lnTo>
                    <a:pt x="31" y="540"/>
                  </a:lnTo>
                  <a:lnTo>
                    <a:pt x="55" y="578"/>
                  </a:lnTo>
                  <a:lnTo>
                    <a:pt x="84" y="615"/>
                  </a:lnTo>
                  <a:lnTo>
                    <a:pt x="120" y="648"/>
                  </a:lnTo>
                  <a:lnTo>
                    <a:pt x="161" y="681"/>
                  </a:lnTo>
                  <a:lnTo>
                    <a:pt x="206" y="710"/>
                  </a:lnTo>
                  <a:lnTo>
                    <a:pt x="257" y="737"/>
                  </a:lnTo>
                  <a:lnTo>
                    <a:pt x="311" y="762"/>
                  </a:lnTo>
                  <a:lnTo>
                    <a:pt x="369" y="782"/>
                  </a:lnTo>
                  <a:lnTo>
                    <a:pt x="431" y="800"/>
                  </a:lnTo>
                  <a:lnTo>
                    <a:pt x="494" y="814"/>
                  </a:lnTo>
                  <a:lnTo>
                    <a:pt x="562" y="824"/>
                  </a:lnTo>
                  <a:lnTo>
                    <a:pt x="632" y="830"/>
                  </a:lnTo>
                  <a:lnTo>
                    <a:pt x="704" y="833"/>
                  </a:lnTo>
                  <a:lnTo>
                    <a:pt x="776" y="830"/>
                  </a:lnTo>
                  <a:lnTo>
                    <a:pt x="846" y="824"/>
                  </a:lnTo>
                  <a:lnTo>
                    <a:pt x="914" y="814"/>
                  </a:lnTo>
                  <a:lnTo>
                    <a:pt x="978" y="800"/>
                  </a:lnTo>
                  <a:lnTo>
                    <a:pt x="1040" y="782"/>
                  </a:lnTo>
                  <a:lnTo>
                    <a:pt x="1098" y="762"/>
                  </a:lnTo>
                  <a:lnTo>
                    <a:pt x="1153" y="737"/>
                  </a:lnTo>
                  <a:lnTo>
                    <a:pt x="1203" y="710"/>
                  </a:lnTo>
                  <a:lnTo>
                    <a:pt x="1248" y="681"/>
                  </a:lnTo>
                  <a:lnTo>
                    <a:pt x="1289" y="648"/>
                  </a:lnTo>
                  <a:lnTo>
                    <a:pt x="1324" y="615"/>
                  </a:lnTo>
                  <a:lnTo>
                    <a:pt x="1354" y="578"/>
                  </a:lnTo>
                  <a:lnTo>
                    <a:pt x="1378" y="540"/>
                  </a:lnTo>
                  <a:lnTo>
                    <a:pt x="1395" y="500"/>
                  </a:lnTo>
                  <a:lnTo>
                    <a:pt x="1405" y="459"/>
                  </a:lnTo>
                  <a:lnTo>
                    <a:pt x="1409" y="416"/>
                  </a:lnTo>
                  <a:lnTo>
                    <a:pt x="1405" y="373"/>
                  </a:lnTo>
                  <a:lnTo>
                    <a:pt x="1395" y="333"/>
                  </a:lnTo>
                  <a:lnTo>
                    <a:pt x="1378" y="292"/>
                  </a:lnTo>
                  <a:lnTo>
                    <a:pt x="1354" y="254"/>
                  </a:lnTo>
                  <a:lnTo>
                    <a:pt x="1324" y="218"/>
                  </a:lnTo>
                  <a:lnTo>
                    <a:pt x="1289" y="183"/>
                  </a:lnTo>
                  <a:lnTo>
                    <a:pt x="1248" y="152"/>
                  </a:lnTo>
                  <a:lnTo>
                    <a:pt x="1203" y="122"/>
                  </a:lnTo>
                  <a:lnTo>
                    <a:pt x="1153" y="96"/>
                  </a:lnTo>
                  <a:lnTo>
                    <a:pt x="1098" y="71"/>
                  </a:lnTo>
                  <a:lnTo>
                    <a:pt x="1040" y="51"/>
                  </a:lnTo>
                  <a:lnTo>
                    <a:pt x="978" y="33"/>
                  </a:lnTo>
                  <a:lnTo>
                    <a:pt x="914" y="19"/>
                  </a:lnTo>
                  <a:lnTo>
                    <a:pt x="846" y="9"/>
                  </a:lnTo>
                  <a:lnTo>
                    <a:pt x="776" y="3"/>
                  </a:lnTo>
                  <a:lnTo>
                    <a:pt x="704" y="0"/>
                  </a:lnTo>
                  <a:close/>
                </a:path>
              </a:pathLst>
            </a:custGeom>
            <a:solidFill>
              <a:srgbClr val="F4F9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24" name="Freeform 32"/>
            <p:cNvSpPr>
              <a:spLocks/>
            </p:cNvSpPr>
            <p:nvPr/>
          </p:nvSpPr>
          <p:spPr bwMode="auto">
            <a:xfrm>
              <a:off x="746" y="379"/>
              <a:ext cx="695" cy="409"/>
            </a:xfrm>
            <a:custGeom>
              <a:avLst/>
              <a:gdLst>
                <a:gd name="T0" fmla="*/ 624 w 1390"/>
                <a:gd name="T1" fmla="*/ 2 h 819"/>
                <a:gd name="T2" fmla="*/ 488 w 1390"/>
                <a:gd name="T3" fmla="*/ 18 h 819"/>
                <a:gd name="T4" fmla="*/ 364 w 1390"/>
                <a:gd name="T5" fmla="*/ 50 h 819"/>
                <a:gd name="T6" fmla="*/ 254 w 1390"/>
                <a:gd name="T7" fmla="*/ 93 h 819"/>
                <a:gd name="T8" fmla="*/ 159 w 1390"/>
                <a:gd name="T9" fmla="*/ 148 h 819"/>
                <a:gd name="T10" fmla="*/ 84 w 1390"/>
                <a:gd name="T11" fmla="*/ 215 h 819"/>
                <a:gd name="T12" fmla="*/ 32 w 1390"/>
                <a:gd name="T13" fmla="*/ 288 h 819"/>
                <a:gd name="T14" fmla="*/ 5 w 1390"/>
                <a:gd name="T15" fmla="*/ 367 h 819"/>
                <a:gd name="T16" fmla="*/ 5 w 1390"/>
                <a:gd name="T17" fmla="*/ 451 h 819"/>
                <a:gd name="T18" fmla="*/ 32 w 1390"/>
                <a:gd name="T19" fmla="*/ 530 h 819"/>
                <a:gd name="T20" fmla="*/ 84 w 1390"/>
                <a:gd name="T21" fmla="*/ 604 h 819"/>
                <a:gd name="T22" fmla="*/ 159 w 1390"/>
                <a:gd name="T23" fmla="*/ 670 h 819"/>
                <a:gd name="T24" fmla="*/ 254 w 1390"/>
                <a:gd name="T25" fmla="*/ 725 h 819"/>
                <a:gd name="T26" fmla="*/ 364 w 1390"/>
                <a:gd name="T27" fmla="*/ 770 h 819"/>
                <a:gd name="T28" fmla="*/ 488 w 1390"/>
                <a:gd name="T29" fmla="*/ 801 h 819"/>
                <a:gd name="T30" fmla="*/ 624 w 1390"/>
                <a:gd name="T31" fmla="*/ 817 h 819"/>
                <a:gd name="T32" fmla="*/ 765 w 1390"/>
                <a:gd name="T33" fmla="*/ 817 h 819"/>
                <a:gd name="T34" fmla="*/ 901 w 1390"/>
                <a:gd name="T35" fmla="*/ 801 h 819"/>
                <a:gd name="T36" fmla="*/ 1027 w 1390"/>
                <a:gd name="T37" fmla="*/ 770 h 819"/>
                <a:gd name="T38" fmla="*/ 1137 w 1390"/>
                <a:gd name="T39" fmla="*/ 725 h 819"/>
                <a:gd name="T40" fmla="*/ 1232 w 1390"/>
                <a:gd name="T41" fmla="*/ 670 h 819"/>
                <a:gd name="T42" fmla="*/ 1307 w 1390"/>
                <a:gd name="T43" fmla="*/ 604 h 819"/>
                <a:gd name="T44" fmla="*/ 1359 w 1390"/>
                <a:gd name="T45" fmla="*/ 530 h 819"/>
                <a:gd name="T46" fmla="*/ 1386 w 1390"/>
                <a:gd name="T47" fmla="*/ 451 h 819"/>
                <a:gd name="T48" fmla="*/ 1386 w 1390"/>
                <a:gd name="T49" fmla="*/ 367 h 819"/>
                <a:gd name="T50" fmla="*/ 1359 w 1390"/>
                <a:gd name="T51" fmla="*/ 288 h 819"/>
                <a:gd name="T52" fmla="*/ 1307 w 1390"/>
                <a:gd name="T53" fmla="*/ 215 h 819"/>
                <a:gd name="T54" fmla="*/ 1232 w 1390"/>
                <a:gd name="T55" fmla="*/ 148 h 819"/>
                <a:gd name="T56" fmla="*/ 1137 w 1390"/>
                <a:gd name="T57" fmla="*/ 93 h 819"/>
                <a:gd name="T58" fmla="*/ 1027 w 1390"/>
                <a:gd name="T59" fmla="*/ 50 h 819"/>
                <a:gd name="T60" fmla="*/ 901 w 1390"/>
                <a:gd name="T61" fmla="*/ 18 h 819"/>
                <a:gd name="T62" fmla="*/ 765 w 1390"/>
                <a:gd name="T63" fmla="*/ 2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90" h="819">
                  <a:moveTo>
                    <a:pt x="695" y="0"/>
                  </a:moveTo>
                  <a:lnTo>
                    <a:pt x="624" y="2"/>
                  </a:lnTo>
                  <a:lnTo>
                    <a:pt x="555" y="8"/>
                  </a:lnTo>
                  <a:lnTo>
                    <a:pt x="488" y="18"/>
                  </a:lnTo>
                  <a:lnTo>
                    <a:pt x="425" y="33"/>
                  </a:lnTo>
                  <a:lnTo>
                    <a:pt x="364" y="50"/>
                  </a:lnTo>
                  <a:lnTo>
                    <a:pt x="307" y="70"/>
                  </a:lnTo>
                  <a:lnTo>
                    <a:pt x="254" y="93"/>
                  </a:lnTo>
                  <a:lnTo>
                    <a:pt x="204" y="120"/>
                  </a:lnTo>
                  <a:lnTo>
                    <a:pt x="159" y="148"/>
                  </a:lnTo>
                  <a:lnTo>
                    <a:pt x="119" y="180"/>
                  </a:lnTo>
                  <a:lnTo>
                    <a:pt x="84" y="215"/>
                  </a:lnTo>
                  <a:lnTo>
                    <a:pt x="56" y="249"/>
                  </a:lnTo>
                  <a:lnTo>
                    <a:pt x="32" y="288"/>
                  </a:lnTo>
                  <a:lnTo>
                    <a:pt x="15" y="327"/>
                  </a:lnTo>
                  <a:lnTo>
                    <a:pt x="5" y="367"/>
                  </a:lnTo>
                  <a:lnTo>
                    <a:pt x="0" y="409"/>
                  </a:lnTo>
                  <a:lnTo>
                    <a:pt x="5" y="451"/>
                  </a:lnTo>
                  <a:lnTo>
                    <a:pt x="15" y="491"/>
                  </a:lnTo>
                  <a:lnTo>
                    <a:pt x="32" y="530"/>
                  </a:lnTo>
                  <a:lnTo>
                    <a:pt x="56" y="568"/>
                  </a:lnTo>
                  <a:lnTo>
                    <a:pt x="84" y="604"/>
                  </a:lnTo>
                  <a:lnTo>
                    <a:pt x="119" y="638"/>
                  </a:lnTo>
                  <a:lnTo>
                    <a:pt x="159" y="670"/>
                  </a:lnTo>
                  <a:lnTo>
                    <a:pt x="204" y="699"/>
                  </a:lnTo>
                  <a:lnTo>
                    <a:pt x="254" y="725"/>
                  </a:lnTo>
                  <a:lnTo>
                    <a:pt x="307" y="749"/>
                  </a:lnTo>
                  <a:lnTo>
                    <a:pt x="364" y="770"/>
                  </a:lnTo>
                  <a:lnTo>
                    <a:pt x="425" y="786"/>
                  </a:lnTo>
                  <a:lnTo>
                    <a:pt x="488" y="801"/>
                  </a:lnTo>
                  <a:lnTo>
                    <a:pt x="555" y="811"/>
                  </a:lnTo>
                  <a:lnTo>
                    <a:pt x="624" y="817"/>
                  </a:lnTo>
                  <a:lnTo>
                    <a:pt x="695" y="819"/>
                  </a:lnTo>
                  <a:lnTo>
                    <a:pt x="765" y="817"/>
                  </a:lnTo>
                  <a:lnTo>
                    <a:pt x="835" y="811"/>
                  </a:lnTo>
                  <a:lnTo>
                    <a:pt x="901" y="801"/>
                  </a:lnTo>
                  <a:lnTo>
                    <a:pt x="966" y="786"/>
                  </a:lnTo>
                  <a:lnTo>
                    <a:pt x="1027" y="770"/>
                  </a:lnTo>
                  <a:lnTo>
                    <a:pt x="1083" y="749"/>
                  </a:lnTo>
                  <a:lnTo>
                    <a:pt x="1137" y="725"/>
                  </a:lnTo>
                  <a:lnTo>
                    <a:pt x="1187" y="699"/>
                  </a:lnTo>
                  <a:lnTo>
                    <a:pt x="1232" y="670"/>
                  </a:lnTo>
                  <a:lnTo>
                    <a:pt x="1271" y="638"/>
                  </a:lnTo>
                  <a:lnTo>
                    <a:pt x="1307" y="604"/>
                  </a:lnTo>
                  <a:lnTo>
                    <a:pt x="1335" y="568"/>
                  </a:lnTo>
                  <a:lnTo>
                    <a:pt x="1359" y="530"/>
                  </a:lnTo>
                  <a:lnTo>
                    <a:pt x="1376" y="491"/>
                  </a:lnTo>
                  <a:lnTo>
                    <a:pt x="1386" y="451"/>
                  </a:lnTo>
                  <a:lnTo>
                    <a:pt x="1390" y="409"/>
                  </a:lnTo>
                  <a:lnTo>
                    <a:pt x="1386" y="367"/>
                  </a:lnTo>
                  <a:lnTo>
                    <a:pt x="1376" y="327"/>
                  </a:lnTo>
                  <a:lnTo>
                    <a:pt x="1359" y="288"/>
                  </a:lnTo>
                  <a:lnTo>
                    <a:pt x="1335" y="249"/>
                  </a:lnTo>
                  <a:lnTo>
                    <a:pt x="1307" y="215"/>
                  </a:lnTo>
                  <a:lnTo>
                    <a:pt x="1271" y="180"/>
                  </a:lnTo>
                  <a:lnTo>
                    <a:pt x="1232" y="148"/>
                  </a:lnTo>
                  <a:lnTo>
                    <a:pt x="1187" y="120"/>
                  </a:lnTo>
                  <a:lnTo>
                    <a:pt x="1137" y="93"/>
                  </a:lnTo>
                  <a:lnTo>
                    <a:pt x="1083" y="70"/>
                  </a:lnTo>
                  <a:lnTo>
                    <a:pt x="1027" y="50"/>
                  </a:lnTo>
                  <a:lnTo>
                    <a:pt x="966" y="33"/>
                  </a:lnTo>
                  <a:lnTo>
                    <a:pt x="901" y="18"/>
                  </a:lnTo>
                  <a:lnTo>
                    <a:pt x="835" y="8"/>
                  </a:lnTo>
                  <a:lnTo>
                    <a:pt x="765" y="2"/>
                  </a:lnTo>
                  <a:lnTo>
                    <a:pt x="6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31" name="Freeform 38"/>
            <p:cNvSpPr>
              <a:spLocks/>
            </p:cNvSpPr>
            <p:nvPr/>
          </p:nvSpPr>
          <p:spPr bwMode="auto">
            <a:xfrm>
              <a:off x="743" y="534"/>
              <a:ext cx="190" cy="84"/>
            </a:xfrm>
            <a:custGeom>
              <a:avLst/>
              <a:gdLst>
                <a:gd name="T0" fmla="*/ 380 w 380"/>
                <a:gd name="T1" fmla="*/ 164 h 168"/>
                <a:gd name="T2" fmla="*/ 378 w 380"/>
                <a:gd name="T3" fmla="*/ 136 h 168"/>
                <a:gd name="T4" fmla="*/ 367 w 380"/>
                <a:gd name="T5" fmla="*/ 95 h 168"/>
                <a:gd name="T6" fmla="*/ 340 w 380"/>
                <a:gd name="T7" fmla="*/ 61 h 168"/>
                <a:gd name="T8" fmla="*/ 292 w 380"/>
                <a:gd name="T9" fmla="*/ 49 h 168"/>
                <a:gd name="T10" fmla="*/ 247 w 380"/>
                <a:gd name="T11" fmla="*/ 61 h 168"/>
                <a:gd name="T12" fmla="*/ 203 w 380"/>
                <a:gd name="T13" fmla="*/ 78 h 168"/>
                <a:gd name="T14" fmla="*/ 161 w 380"/>
                <a:gd name="T15" fmla="*/ 88 h 168"/>
                <a:gd name="T16" fmla="*/ 127 w 380"/>
                <a:gd name="T17" fmla="*/ 81 h 168"/>
                <a:gd name="T18" fmla="*/ 106 w 380"/>
                <a:gd name="T19" fmla="*/ 74 h 168"/>
                <a:gd name="T20" fmla="*/ 121 w 380"/>
                <a:gd name="T21" fmla="*/ 66 h 168"/>
                <a:gd name="T22" fmla="*/ 149 w 380"/>
                <a:gd name="T23" fmla="*/ 46 h 168"/>
                <a:gd name="T24" fmla="*/ 159 w 380"/>
                <a:gd name="T25" fmla="*/ 21 h 168"/>
                <a:gd name="T26" fmla="*/ 159 w 380"/>
                <a:gd name="T27" fmla="*/ 3 h 168"/>
                <a:gd name="T28" fmla="*/ 158 w 380"/>
                <a:gd name="T29" fmla="*/ 2 h 168"/>
                <a:gd name="T30" fmla="*/ 151 w 380"/>
                <a:gd name="T31" fmla="*/ 15 h 168"/>
                <a:gd name="T32" fmla="*/ 134 w 380"/>
                <a:gd name="T33" fmla="*/ 30 h 168"/>
                <a:gd name="T34" fmla="*/ 106 w 380"/>
                <a:gd name="T35" fmla="*/ 42 h 168"/>
                <a:gd name="T36" fmla="*/ 66 w 380"/>
                <a:gd name="T37" fmla="*/ 39 h 168"/>
                <a:gd name="T38" fmla="*/ 33 w 380"/>
                <a:gd name="T39" fmla="*/ 33 h 168"/>
                <a:gd name="T40" fmla="*/ 12 w 380"/>
                <a:gd name="T41" fmla="*/ 27 h 168"/>
                <a:gd name="T42" fmla="*/ 1 w 380"/>
                <a:gd name="T43" fmla="*/ 24 h 168"/>
                <a:gd name="T44" fmla="*/ 0 w 380"/>
                <a:gd name="T45" fmla="*/ 25 h 168"/>
                <a:gd name="T46" fmla="*/ 5 w 380"/>
                <a:gd name="T47" fmla="*/ 35 h 168"/>
                <a:gd name="T48" fmla="*/ 18 w 380"/>
                <a:gd name="T49" fmla="*/ 49 h 168"/>
                <a:gd name="T50" fmla="*/ 43 w 380"/>
                <a:gd name="T51" fmla="*/ 64 h 168"/>
                <a:gd name="T52" fmla="*/ 65 w 380"/>
                <a:gd name="T53" fmla="*/ 74 h 168"/>
                <a:gd name="T54" fmla="*/ 74 w 380"/>
                <a:gd name="T55" fmla="*/ 85 h 168"/>
                <a:gd name="T56" fmla="*/ 93 w 380"/>
                <a:gd name="T57" fmla="*/ 97 h 168"/>
                <a:gd name="T58" fmla="*/ 123 w 380"/>
                <a:gd name="T59" fmla="*/ 108 h 168"/>
                <a:gd name="T60" fmla="*/ 173 w 380"/>
                <a:gd name="T61" fmla="*/ 116 h 168"/>
                <a:gd name="T62" fmla="*/ 222 w 380"/>
                <a:gd name="T63" fmla="*/ 109 h 168"/>
                <a:gd name="T64" fmla="*/ 257 w 380"/>
                <a:gd name="T65" fmla="*/ 93 h 168"/>
                <a:gd name="T66" fmla="*/ 288 w 380"/>
                <a:gd name="T67" fmla="*/ 83 h 168"/>
                <a:gd name="T68" fmla="*/ 322 w 380"/>
                <a:gd name="T69" fmla="*/ 89 h 168"/>
                <a:gd name="T70" fmla="*/ 349 w 380"/>
                <a:gd name="T71" fmla="*/ 113 h 168"/>
                <a:gd name="T72" fmla="*/ 369 w 380"/>
                <a:gd name="T73" fmla="*/ 144 h 168"/>
                <a:gd name="T74" fmla="*/ 378 w 380"/>
                <a:gd name="T75" fmla="*/ 165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80" h="168">
                  <a:moveTo>
                    <a:pt x="380" y="168"/>
                  </a:moveTo>
                  <a:lnTo>
                    <a:pt x="380" y="164"/>
                  </a:lnTo>
                  <a:lnTo>
                    <a:pt x="380" y="153"/>
                  </a:lnTo>
                  <a:lnTo>
                    <a:pt x="378" y="136"/>
                  </a:lnTo>
                  <a:lnTo>
                    <a:pt x="374" y="116"/>
                  </a:lnTo>
                  <a:lnTo>
                    <a:pt x="367" y="95"/>
                  </a:lnTo>
                  <a:lnTo>
                    <a:pt x="356" y="76"/>
                  </a:lnTo>
                  <a:lnTo>
                    <a:pt x="340" y="61"/>
                  </a:lnTo>
                  <a:lnTo>
                    <a:pt x="318" y="52"/>
                  </a:lnTo>
                  <a:lnTo>
                    <a:pt x="292" y="49"/>
                  </a:lnTo>
                  <a:lnTo>
                    <a:pt x="270" y="53"/>
                  </a:lnTo>
                  <a:lnTo>
                    <a:pt x="247" y="61"/>
                  </a:lnTo>
                  <a:lnTo>
                    <a:pt x="224" y="70"/>
                  </a:lnTo>
                  <a:lnTo>
                    <a:pt x="203" y="78"/>
                  </a:lnTo>
                  <a:lnTo>
                    <a:pt x="182" y="84"/>
                  </a:lnTo>
                  <a:lnTo>
                    <a:pt x="161" y="88"/>
                  </a:lnTo>
                  <a:lnTo>
                    <a:pt x="138" y="84"/>
                  </a:lnTo>
                  <a:lnTo>
                    <a:pt x="127" y="81"/>
                  </a:lnTo>
                  <a:lnTo>
                    <a:pt x="115" y="78"/>
                  </a:lnTo>
                  <a:lnTo>
                    <a:pt x="106" y="74"/>
                  </a:lnTo>
                  <a:lnTo>
                    <a:pt x="97" y="71"/>
                  </a:lnTo>
                  <a:lnTo>
                    <a:pt x="121" y="66"/>
                  </a:lnTo>
                  <a:lnTo>
                    <a:pt x="138" y="57"/>
                  </a:lnTo>
                  <a:lnTo>
                    <a:pt x="149" y="46"/>
                  </a:lnTo>
                  <a:lnTo>
                    <a:pt x="156" y="34"/>
                  </a:lnTo>
                  <a:lnTo>
                    <a:pt x="159" y="21"/>
                  </a:lnTo>
                  <a:lnTo>
                    <a:pt x="161" y="10"/>
                  </a:lnTo>
                  <a:lnTo>
                    <a:pt x="159" y="3"/>
                  </a:lnTo>
                  <a:lnTo>
                    <a:pt x="159" y="0"/>
                  </a:lnTo>
                  <a:lnTo>
                    <a:pt x="158" y="2"/>
                  </a:lnTo>
                  <a:lnTo>
                    <a:pt x="156" y="7"/>
                  </a:lnTo>
                  <a:lnTo>
                    <a:pt x="151" y="15"/>
                  </a:lnTo>
                  <a:lnTo>
                    <a:pt x="144" y="22"/>
                  </a:lnTo>
                  <a:lnTo>
                    <a:pt x="134" y="30"/>
                  </a:lnTo>
                  <a:lnTo>
                    <a:pt x="121" y="37"/>
                  </a:lnTo>
                  <a:lnTo>
                    <a:pt x="106" y="42"/>
                  </a:lnTo>
                  <a:lnTo>
                    <a:pt x="86" y="42"/>
                  </a:lnTo>
                  <a:lnTo>
                    <a:pt x="66" y="39"/>
                  </a:lnTo>
                  <a:lnTo>
                    <a:pt x="49" y="36"/>
                  </a:lnTo>
                  <a:lnTo>
                    <a:pt x="33" y="33"/>
                  </a:lnTo>
                  <a:lnTo>
                    <a:pt x="22" y="30"/>
                  </a:lnTo>
                  <a:lnTo>
                    <a:pt x="12" y="27"/>
                  </a:lnTo>
                  <a:lnTo>
                    <a:pt x="5" y="26"/>
                  </a:lnTo>
                  <a:lnTo>
                    <a:pt x="1" y="24"/>
                  </a:lnTo>
                  <a:lnTo>
                    <a:pt x="0" y="24"/>
                  </a:lnTo>
                  <a:lnTo>
                    <a:pt x="0" y="25"/>
                  </a:lnTo>
                  <a:lnTo>
                    <a:pt x="1" y="29"/>
                  </a:lnTo>
                  <a:lnTo>
                    <a:pt x="5" y="35"/>
                  </a:lnTo>
                  <a:lnTo>
                    <a:pt x="9" y="43"/>
                  </a:lnTo>
                  <a:lnTo>
                    <a:pt x="18" y="49"/>
                  </a:lnTo>
                  <a:lnTo>
                    <a:pt x="29" y="57"/>
                  </a:lnTo>
                  <a:lnTo>
                    <a:pt x="43" y="64"/>
                  </a:lnTo>
                  <a:lnTo>
                    <a:pt x="62" y="69"/>
                  </a:lnTo>
                  <a:lnTo>
                    <a:pt x="65" y="74"/>
                  </a:lnTo>
                  <a:lnTo>
                    <a:pt x="69" y="80"/>
                  </a:lnTo>
                  <a:lnTo>
                    <a:pt x="74" y="85"/>
                  </a:lnTo>
                  <a:lnTo>
                    <a:pt x="83" y="91"/>
                  </a:lnTo>
                  <a:lnTo>
                    <a:pt x="93" y="97"/>
                  </a:lnTo>
                  <a:lnTo>
                    <a:pt x="107" y="102"/>
                  </a:lnTo>
                  <a:lnTo>
                    <a:pt x="123" y="108"/>
                  </a:lnTo>
                  <a:lnTo>
                    <a:pt x="142" y="112"/>
                  </a:lnTo>
                  <a:lnTo>
                    <a:pt x="173" y="116"/>
                  </a:lnTo>
                  <a:lnTo>
                    <a:pt x="200" y="115"/>
                  </a:lnTo>
                  <a:lnTo>
                    <a:pt x="222" y="109"/>
                  </a:lnTo>
                  <a:lnTo>
                    <a:pt x="241" y="101"/>
                  </a:lnTo>
                  <a:lnTo>
                    <a:pt x="257" y="93"/>
                  </a:lnTo>
                  <a:lnTo>
                    <a:pt x="272" y="87"/>
                  </a:lnTo>
                  <a:lnTo>
                    <a:pt x="288" y="83"/>
                  </a:lnTo>
                  <a:lnTo>
                    <a:pt x="305" y="83"/>
                  </a:lnTo>
                  <a:lnTo>
                    <a:pt x="322" y="89"/>
                  </a:lnTo>
                  <a:lnTo>
                    <a:pt x="336" y="100"/>
                  </a:lnTo>
                  <a:lnTo>
                    <a:pt x="349" y="113"/>
                  </a:lnTo>
                  <a:lnTo>
                    <a:pt x="360" y="129"/>
                  </a:lnTo>
                  <a:lnTo>
                    <a:pt x="369" y="144"/>
                  </a:lnTo>
                  <a:lnTo>
                    <a:pt x="374" y="156"/>
                  </a:lnTo>
                  <a:lnTo>
                    <a:pt x="378" y="165"/>
                  </a:lnTo>
                  <a:lnTo>
                    <a:pt x="380"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32" name="Freeform 39"/>
            <p:cNvSpPr>
              <a:spLocks/>
            </p:cNvSpPr>
            <p:nvPr/>
          </p:nvSpPr>
          <p:spPr bwMode="auto">
            <a:xfrm>
              <a:off x="806" y="636"/>
              <a:ext cx="146" cy="64"/>
            </a:xfrm>
            <a:custGeom>
              <a:avLst/>
              <a:gdLst>
                <a:gd name="T0" fmla="*/ 207 w 293"/>
                <a:gd name="T1" fmla="*/ 87 h 128"/>
                <a:gd name="T2" fmla="*/ 188 w 293"/>
                <a:gd name="T3" fmla="*/ 79 h 128"/>
                <a:gd name="T4" fmla="*/ 176 w 293"/>
                <a:gd name="T5" fmla="*/ 71 h 128"/>
                <a:gd name="T6" fmla="*/ 164 w 293"/>
                <a:gd name="T7" fmla="*/ 63 h 128"/>
                <a:gd name="T8" fmla="*/ 174 w 293"/>
                <a:gd name="T9" fmla="*/ 43 h 128"/>
                <a:gd name="T10" fmla="*/ 170 w 293"/>
                <a:gd name="T11" fmla="*/ 7 h 128"/>
                <a:gd name="T12" fmla="*/ 166 w 293"/>
                <a:gd name="T13" fmla="*/ 3 h 128"/>
                <a:gd name="T14" fmla="*/ 160 w 293"/>
                <a:gd name="T15" fmla="*/ 16 h 128"/>
                <a:gd name="T16" fmla="*/ 143 w 293"/>
                <a:gd name="T17" fmla="*/ 33 h 128"/>
                <a:gd name="T18" fmla="*/ 113 w 293"/>
                <a:gd name="T19" fmla="*/ 43 h 128"/>
                <a:gd name="T20" fmla="*/ 72 w 293"/>
                <a:gd name="T21" fmla="*/ 35 h 128"/>
                <a:gd name="T22" fmla="*/ 37 w 293"/>
                <a:gd name="T23" fmla="*/ 26 h 128"/>
                <a:gd name="T24" fmla="*/ 15 w 293"/>
                <a:gd name="T25" fmla="*/ 18 h 128"/>
                <a:gd name="T26" fmla="*/ 2 w 293"/>
                <a:gd name="T27" fmla="*/ 14 h 128"/>
                <a:gd name="T28" fmla="*/ 2 w 293"/>
                <a:gd name="T29" fmla="*/ 15 h 128"/>
                <a:gd name="T30" fmla="*/ 9 w 293"/>
                <a:gd name="T31" fmla="*/ 31 h 128"/>
                <a:gd name="T32" fmla="*/ 31 w 293"/>
                <a:gd name="T33" fmla="*/ 53 h 128"/>
                <a:gd name="T34" fmla="*/ 71 w 293"/>
                <a:gd name="T35" fmla="*/ 71 h 128"/>
                <a:gd name="T36" fmla="*/ 109 w 293"/>
                <a:gd name="T37" fmla="*/ 76 h 128"/>
                <a:gd name="T38" fmla="*/ 125 w 293"/>
                <a:gd name="T39" fmla="*/ 76 h 128"/>
                <a:gd name="T40" fmla="*/ 135 w 293"/>
                <a:gd name="T41" fmla="*/ 81 h 128"/>
                <a:gd name="T42" fmla="*/ 150 w 293"/>
                <a:gd name="T43" fmla="*/ 98 h 128"/>
                <a:gd name="T44" fmla="*/ 173 w 293"/>
                <a:gd name="T45" fmla="*/ 114 h 128"/>
                <a:gd name="T46" fmla="*/ 207 w 293"/>
                <a:gd name="T47" fmla="*/ 125 h 128"/>
                <a:gd name="T48" fmla="*/ 255 w 293"/>
                <a:gd name="T49" fmla="*/ 126 h 128"/>
                <a:gd name="T50" fmla="*/ 286 w 293"/>
                <a:gd name="T51" fmla="*/ 105 h 128"/>
                <a:gd name="T52" fmla="*/ 293 w 293"/>
                <a:gd name="T53" fmla="*/ 73 h 128"/>
                <a:gd name="T54" fmla="*/ 292 w 293"/>
                <a:gd name="T55" fmla="*/ 50 h 128"/>
                <a:gd name="T56" fmla="*/ 290 w 293"/>
                <a:gd name="T57" fmla="*/ 49 h 128"/>
                <a:gd name="T58" fmla="*/ 283 w 293"/>
                <a:gd name="T59" fmla="*/ 64 h 128"/>
                <a:gd name="T60" fmla="*/ 268 w 293"/>
                <a:gd name="T61" fmla="*/ 82 h 128"/>
                <a:gd name="T62" fmla="*/ 239 w 293"/>
                <a:gd name="T63" fmla="*/ 9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3" h="128">
                  <a:moveTo>
                    <a:pt x="218" y="90"/>
                  </a:moveTo>
                  <a:lnTo>
                    <a:pt x="207" y="87"/>
                  </a:lnTo>
                  <a:lnTo>
                    <a:pt x="197" y="84"/>
                  </a:lnTo>
                  <a:lnTo>
                    <a:pt x="188" y="79"/>
                  </a:lnTo>
                  <a:lnTo>
                    <a:pt x="181" y="75"/>
                  </a:lnTo>
                  <a:lnTo>
                    <a:pt x="176" y="71"/>
                  </a:lnTo>
                  <a:lnTo>
                    <a:pt x="170" y="67"/>
                  </a:lnTo>
                  <a:lnTo>
                    <a:pt x="164" y="63"/>
                  </a:lnTo>
                  <a:lnTo>
                    <a:pt x="159" y="61"/>
                  </a:lnTo>
                  <a:lnTo>
                    <a:pt x="174" y="43"/>
                  </a:lnTo>
                  <a:lnTo>
                    <a:pt x="176" y="23"/>
                  </a:lnTo>
                  <a:lnTo>
                    <a:pt x="170" y="7"/>
                  </a:lnTo>
                  <a:lnTo>
                    <a:pt x="167" y="0"/>
                  </a:lnTo>
                  <a:lnTo>
                    <a:pt x="166" y="3"/>
                  </a:lnTo>
                  <a:lnTo>
                    <a:pt x="164" y="8"/>
                  </a:lnTo>
                  <a:lnTo>
                    <a:pt x="160" y="16"/>
                  </a:lnTo>
                  <a:lnTo>
                    <a:pt x="153" y="25"/>
                  </a:lnTo>
                  <a:lnTo>
                    <a:pt x="143" y="33"/>
                  </a:lnTo>
                  <a:lnTo>
                    <a:pt x="130" y="40"/>
                  </a:lnTo>
                  <a:lnTo>
                    <a:pt x="113" y="43"/>
                  </a:lnTo>
                  <a:lnTo>
                    <a:pt x="94" y="41"/>
                  </a:lnTo>
                  <a:lnTo>
                    <a:pt x="72" y="35"/>
                  </a:lnTo>
                  <a:lnTo>
                    <a:pt x="54" y="31"/>
                  </a:lnTo>
                  <a:lnTo>
                    <a:pt x="37" y="26"/>
                  </a:lnTo>
                  <a:lnTo>
                    <a:pt x="24" y="22"/>
                  </a:lnTo>
                  <a:lnTo>
                    <a:pt x="15" y="18"/>
                  </a:lnTo>
                  <a:lnTo>
                    <a:pt x="6" y="15"/>
                  </a:lnTo>
                  <a:lnTo>
                    <a:pt x="2" y="14"/>
                  </a:lnTo>
                  <a:lnTo>
                    <a:pt x="0" y="13"/>
                  </a:lnTo>
                  <a:lnTo>
                    <a:pt x="2" y="15"/>
                  </a:lnTo>
                  <a:lnTo>
                    <a:pt x="5" y="22"/>
                  </a:lnTo>
                  <a:lnTo>
                    <a:pt x="9" y="31"/>
                  </a:lnTo>
                  <a:lnTo>
                    <a:pt x="19" y="42"/>
                  </a:lnTo>
                  <a:lnTo>
                    <a:pt x="31" y="53"/>
                  </a:lnTo>
                  <a:lnTo>
                    <a:pt x="48" y="63"/>
                  </a:lnTo>
                  <a:lnTo>
                    <a:pt x="71" y="71"/>
                  </a:lnTo>
                  <a:lnTo>
                    <a:pt x="101" y="76"/>
                  </a:lnTo>
                  <a:lnTo>
                    <a:pt x="109" y="76"/>
                  </a:lnTo>
                  <a:lnTo>
                    <a:pt x="118" y="76"/>
                  </a:lnTo>
                  <a:lnTo>
                    <a:pt x="125" y="76"/>
                  </a:lnTo>
                  <a:lnTo>
                    <a:pt x="130" y="75"/>
                  </a:lnTo>
                  <a:lnTo>
                    <a:pt x="135" y="81"/>
                  </a:lnTo>
                  <a:lnTo>
                    <a:pt x="142" y="90"/>
                  </a:lnTo>
                  <a:lnTo>
                    <a:pt x="150" y="98"/>
                  </a:lnTo>
                  <a:lnTo>
                    <a:pt x="160" y="106"/>
                  </a:lnTo>
                  <a:lnTo>
                    <a:pt x="173" y="114"/>
                  </a:lnTo>
                  <a:lnTo>
                    <a:pt x="188" y="121"/>
                  </a:lnTo>
                  <a:lnTo>
                    <a:pt x="207" y="125"/>
                  </a:lnTo>
                  <a:lnTo>
                    <a:pt x="228" y="128"/>
                  </a:lnTo>
                  <a:lnTo>
                    <a:pt x="255" y="126"/>
                  </a:lnTo>
                  <a:lnTo>
                    <a:pt x="275" y="118"/>
                  </a:lnTo>
                  <a:lnTo>
                    <a:pt x="286" y="105"/>
                  </a:lnTo>
                  <a:lnTo>
                    <a:pt x="292" y="89"/>
                  </a:lnTo>
                  <a:lnTo>
                    <a:pt x="293" y="73"/>
                  </a:lnTo>
                  <a:lnTo>
                    <a:pt x="293" y="60"/>
                  </a:lnTo>
                  <a:lnTo>
                    <a:pt x="292" y="50"/>
                  </a:lnTo>
                  <a:lnTo>
                    <a:pt x="290" y="46"/>
                  </a:lnTo>
                  <a:lnTo>
                    <a:pt x="290" y="49"/>
                  </a:lnTo>
                  <a:lnTo>
                    <a:pt x="287" y="55"/>
                  </a:lnTo>
                  <a:lnTo>
                    <a:pt x="283" y="64"/>
                  </a:lnTo>
                  <a:lnTo>
                    <a:pt x="277" y="73"/>
                  </a:lnTo>
                  <a:lnTo>
                    <a:pt x="268" y="82"/>
                  </a:lnTo>
                  <a:lnTo>
                    <a:pt x="255" y="89"/>
                  </a:lnTo>
                  <a:lnTo>
                    <a:pt x="239" y="93"/>
                  </a:lnTo>
                  <a:lnTo>
                    <a:pt x="218" y="9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33" name="Freeform 40"/>
            <p:cNvSpPr>
              <a:spLocks/>
            </p:cNvSpPr>
            <p:nvPr/>
          </p:nvSpPr>
          <p:spPr bwMode="auto">
            <a:xfrm>
              <a:off x="1299" y="534"/>
              <a:ext cx="190" cy="84"/>
            </a:xfrm>
            <a:custGeom>
              <a:avLst/>
              <a:gdLst>
                <a:gd name="T0" fmla="*/ 0 w 379"/>
                <a:gd name="T1" fmla="*/ 164 h 168"/>
                <a:gd name="T2" fmla="*/ 1 w 379"/>
                <a:gd name="T3" fmla="*/ 136 h 168"/>
                <a:gd name="T4" fmla="*/ 11 w 379"/>
                <a:gd name="T5" fmla="*/ 95 h 168"/>
                <a:gd name="T6" fmla="*/ 38 w 379"/>
                <a:gd name="T7" fmla="*/ 61 h 168"/>
                <a:gd name="T8" fmla="*/ 86 w 379"/>
                <a:gd name="T9" fmla="*/ 49 h 168"/>
                <a:gd name="T10" fmla="*/ 131 w 379"/>
                <a:gd name="T11" fmla="*/ 61 h 168"/>
                <a:gd name="T12" fmla="*/ 175 w 379"/>
                <a:gd name="T13" fmla="*/ 78 h 168"/>
                <a:gd name="T14" fmla="*/ 218 w 379"/>
                <a:gd name="T15" fmla="*/ 88 h 168"/>
                <a:gd name="T16" fmla="*/ 252 w 379"/>
                <a:gd name="T17" fmla="*/ 81 h 168"/>
                <a:gd name="T18" fmla="*/ 273 w 379"/>
                <a:gd name="T19" fmla="*/ 74 h 168"/>
                <a:gd name="T20" fmla="*/ 257 w 379"/>
                <a:gd name="T21" fmla="*/ 66 h 168"/>
                <a:gd name="T22" fmla="*/ 229 w 379"/>
                <a:gd name="T23" fmla="*/ 46 h 168"/>
                <a:gd name="T24" fmla="*/ 219 w 379"/>
                <a:gd name="T25" fmla="*/ 21 h 168"/>
                <a:gd name="T26" fmla="*/ 219 w 379"/>
                <a:gd name="T27" fmla="*/ 3 h 168"/>
                <a:gd name="T28" fmla="*/ 220 w 379"/>
                <a:gd name="T29" fmla="*/ 2 h 168"/>
                <a:gd name="T30" fmla="*/ 227 w 379"/>
                <a:gd name="T31" fmla="*/ 15 h 168"/>
                <a:gd name="T32" fmla="*/ 244 w 379"/>
                <a:gd name="T33" fmla="*/ 30 h 168"/>
                <a:gd name="T34" fmla="*/ 273 w 379"/>
                <a:gd name="T35" fmla="*/ 42 h 168"/>
                <a:gd name="T36" fmla="*/ 312 w 379"/>
                <a:gd name="T37" fmla="*/ 39 h 168"/>
                <a:gd name="T38" fmla="*/ 345 w 379"/>
                <a:gd name="T39" fmla="*/ 33 h 168"/>
                <a:gd name="T40" fmla="*/ 366 w 379"/>
                <a:gd name="T41" fmla="*/ 27 h 168"/>
                <a:gd name="T42" fmla="*/ 377 w 379"/>
                <a:gd name="T43" fmla="*/ 24 h 168"/>
                <a:gd name="T44" fmla="*/ 379 w 379"/>
                <a:gd name="T45" fmla="*/ 25 h 168"/>
                <a:gd name="T46" fmla="*/ 373 w 379"/>
                <a:gd name="T47" fmla="*/ 35 h 168"/>
                <a:gd name="T48" fmla="*/ 360 w 379"/>
                <a:gd name="T49" fmla="*/ 49 h 168"/>
                <a:gd name="T50" fmla="*/ 335 w 379"/>
                <a:gd name="T51" fmla="*/ 64 h 168"/>
                <a:gd name="T52" fmla="*/ 314 w 379"/>
                <a:gd name="T53" fmla="*/ 74 h 168"/>
                <a:gd name="T54" fmla="*/ 304 w 379"/>
                <a:gd name="T55" fmla="*/ 85 h 168"/>
                <a:gd name="T56" fmla="*/ 285 w 379"/>
                <a:gd name="T57" fmla="*/ 97 h 168"/>
                <a:gd name="T58" fmla="*/ 256 w 379"/>
                <a:gd name="T59" fmla="*/ 108 h 168"/>
                <a:gd name="T60" fmla="*/ 205 w 379"/>
                <a:gd name="T61" fmla="*/ 116 h 168"/>
                <a:gd name="T62" fmla="*/ 157 w 379"/>
                <a:gd name="T63" fmla="*/ 109 h 168"/>
                <a:gd name="T64" fmla="*/ 121 w 379"/>
                <a:gd name="T65" fmla="*/ 93 h 168"/>
                <a:gd name="T66" fmla="*/ 92 w 379"/>
                <a:gd name="T67" fmla="*/ 83 h 168"/>
                <a:gd name="T68" fmla="*/ 58 w 379"/>
                <a:gd name="T69" fmla="*/ 89 h 168"/>
                <a:gd name="T70" fmla="*/ 30 w 379"/>
                <a:gd name="T71" fmla="*/ 113 h 168"/>
                <a:gd name="T72" fmla="*/ 11 w 379"/>
                <a:gd name="T73" fmla="*/ 144 h 168"/>
                <a:gd name="T74" fmla="*/ 1 w 379"/>
                <a:gd name="T75" fmla="*/ 165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79" h="168">
                  <a:moveTo>
                    <a:pt x="0" y="168"/>
                  </a:moveTo>
                  <a:lnTo>
                    <a:pt x="0" y="164"/>
                  </a:lnTo>
                  <a:lnTo>
                    <a:pt x="0" y="153"/>
                  </a:lnTo>
                  <a:lnTo>
                    <a:pt x="1" y="136"/>
                  </a:lnTo>
                  <a:lnTo>
                    <a:pt x="6" y="116"/>
                  </a:lnTo>
                  <a:lnTo>
                    <a:pt x="11" y="95"/>
                  </a:lnTo>
                  <a:lnTo>
                    <a:pt x="22" y="76"/>
                  </a:lnTo>
                  <a:lnTo>
                    <a:pt x="38" y="61"/>
                  </a:lnTo>
                  <a:lnTo>
                    <a:pt x="61" y="52"/>
                  </a:lnTo>
                  <a:lnTo>
                    <a:pt x="86" y="49"/>
                  </a:lnTo>
                  <a:lnTo>
                    <a:pt x="109" y="53"/>
                  </a:lnTo>
                  <a:lnTo>
                    <a:pt x="131" y="61"/>
                  </a:lnTo>
                  <a:lnTo>
                    <a:pt x="154" y="70"/>
                  </a:lnTo>
                  <a:lnTo>
                    <a:pt x="175" y="78"/>
                  </a:lnTo>
                  <a:lnTo>
                    <a:pt x="196" y="84"/>
                  </a:lnTo>
                  <a:lnTo>
                    <a:pt x="218" y="88"/>
                  </a:lnTo>
                  <a:lnTo>
                    <a:pt x="240" y="84"/>
                  </a:lnTo>
                  <a:lnTo>
                    <a:pt x="252" y="81"/>
                  </a:lnTo>
                  <a:lnTo>
                    <a:pt x="263" y="78"/>
                  </a:lnTo>
                  <a:lnTo>
                    <a:pt x="273" y="74"/>
                  </a:lnTo>
                  <a:lnTo>
                    <a:pt x="281" y="71"/>
                  </a:lnTo>
                  <a:lnTo>
                    <a:pt x="257" y="66"/>
                  </a:lnTo>
                  <a:lnTo>
                    <a:pt x="240" y="57"/>
                  </a:lnTo>
                  <a:lnTo>
                    <a:pt x="229" y="46"/>
                  </a:lnTo>
                  <a:lnTo>
                    <a:pt x="222" y="34"/>
                  </a:lnTo>
                  <a:lnTo>
                    <a:pt x="219" y="21"/>
                  </a:lnTo>
                  <a:lnTo>
                    <a:pt x="218" y="10"/>
                  </a:lnTo>
                  <a:lnTo>
                    <a:pt x="219" y="3"/>
                  </a:lnTo>
                  <a:lnTo>
                    <a:pt x="219" y="0"/>
                  </a:lnTo>
                  <a:lnTo>
                    <a:pt x="220" y="2"/>
                  </a:lnTo>
                  <a:lnTo>
                    <a:pt x="223" y="7"/>
                  </a:lnTo>
                  <a:lnTo>
                    <a:pt x="227" y="15"/>
                  </a:lnTo>
                  <a:lnTo>
                    <a:pt x="235" y="22"/>
                  </a:lnTo>
                  <a:lnTo>
                    <a:pt x="244" y="30"/>
                  </a:lnTo>
                  <a:lnTo>
                    <a:pt x="257" y="37"/>
                  </a:lnTo>
                  <a:lnTo>
                    <a:pt x="273" y="42"/>
                  </a:lnTo>
                  <a:lnTo>
                    <a:pt x="293" y="42"/>
                  </a:lnTo>
                  <a:lnTo>
                    <a:pt x="312" y="39"/>
                  </a:lnTo>
                  <a:lnTo>
                    <a:pt x="329" y="36"/>
                  </a:lnTo>
                  <a:lnTo>
                    <a:pt x="345" y="33"/>
                  </a:lnTo>
                  <a:lnTo>
                    <a:pt x="358" y="30"/>
                  </a:lnTo>
                  <a:lnTo>
                    <a:pt x="366" y="27"/>
                  </a:lnTo>
                  <a:lnTo>
                    <a:pt x="373" y="26"/>
                  </a:lnTo>
                  <a:lnTo>
                    <a:pt x="377" y="24"/>
                  </a:lnTo>
                  <a:lnTo>
                    <a:pt x="379" y="24"/>
                  </a:lnTo>
                  <a:lnTo>
                    <a:pt x="379" y="25"/>
                  </a:lnTo>
                  <a:lnTo>
                    <a:pt x="377" y="29"/>
                  </a:lnTo>
                  <a:lnTo>
                    <a:pt x="373" y="35"/>
                  </a:lnTo>
                  <a:lnTo>
                    <a:pt x="369" y="43"/>
                  </a:lnTo>
                  <a:lnTo>
                    <a:pt x="360" y="49"/>
                  </a:lnTo>
                  <a:lnTo>
                    <a:pt x="349" y="57"/>
                  </a:lnTo>
                  <a:lnTo>
                    <a:pt x="335" y="64"/>
                  </a:lnTo>
                  <a:lnTo>
                    <a:pt x="317" y="69"/>
                  </a:lnTo>
                  <a:lnTo>
                    <a:pt x="314" y="74"/>
                  </a:lnTo>
                  <a:lnTo>
                    <a:pt x="309" y="80"/>
                  </a:lnTo>
                  <a:lnTo>
                    <a:pt x="304" y="85"/>
                  </a:lnTo>
                  <a:lnTo>
                    <a:pt x="295" y="91"/>
                  </a:lnTo>
                  <a:lnTo>
                    <a:pt x="285" y="97"/>
                  </a:lnTo>
                  <a:lnTo>
                    <a:pt x="271" y="102"/>
                  </a:lnTo>
                  <a:lnTo>
                    <a:pt x="256" y="108"/>
                  </a:lnTo>
                  <a:lnTo>
                    <a:pt x="236" y="112"/>
                  </a:lnTo>
                  <a:lnTo>
                    <a:pt x="205" y="116"/>
                  </a:lnTo>
                  <a:lnTo>
                    <a:pt x="178" y="115"/>
                  </a:lnTo>
                  <a:lnTo>
                    <a:pt x="157" y="109"/>
                  </a:lnTo>
                  <a:lnTo>
                    <a:pt x="138" y="101"/>
                  </a:lnTo>
                  <a:lnTo>
                    <a:pt x="121" y="93"/>
                  </a:lnTo>
                  <a:lnTo>
                    <a:pt x="106" y="87"/>
                  </a:lnTo>
                  <a:lnTo>
                    <a:pt x="92" y="83"/>
                  </a:lnTo>
                  <a:lnTo>
                    <a:pt x="75" y="83"/>
                  </a:lnTo>
                  <a:lnTo>
                    <a:pt x="58" y="89"/>
                  </a:lnTo>
                  <a:lnTo>
                    <a:pt x="42" y="100"/>
                  </a:lnTo>
                  <a:lnTo>
                    <a:pt x="30" y="113"/>
                  </a:lnTo>
                  <a:lnTo>
                    <a:pt x="20" y="129"/>
                  </a:lnTo>
                  <a:lnTo>
                    <a:pt x="11" y="144"/>
                  </a:lnTo>
                  <a:lnTo>
                    <a:pt x="6" y="156"/>
                  </a:lnTo>
                  <a:lnTo>
                    <a:pt x="1" y="165"/>
                  </a:lnTo>
                  <a:lnTo>
                    <a:pt x="0" y="1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38" name="Freeform 42"/>
            <p:cNvSpPr>
              <a:spLocks/>
            </p:cNvSpPr>
            <p:nvPr/>
          </p:nvSpPr>
          <p:spPr bwMode="auto">
            <a:xfrm>
              <a:off x="652" y="144"/>
              <a:ext cx="192" cy="222"/>
            </a:xfrm>
            <a:custGeom>
              <a:avLst/>
              <a:gdLst>
                <a:gd name="T0" fmla="*/ 0 w 384"/>
                <a:gd name="T1" fmla="*/ 0 h 442"/>
                <a:gd name="T2" fmla="*/ 136 w 384"/>
                <a:gd name="T3" fmla="*/ 165 h 442"/>
                <a:gd name="T4" fmla="*/ 68 w 384"/>
                <a:gd name="T5" fmla="*/ 151 h 442"/>
                <a:gd name="T6" fmla="*/ 232 w 384"/>
                <a:gd name="T7" fmla="*/ 300 h 442"/>
                <a:gd name="T8" fmla="*/ 181 w 384"/>
                <a:gd name="T9" fmla="*/ 300 h 442"/>
                <a:gd name="T10" fmla="*/ 384 w 384"/>
                <a:gd name="T11" fmla="*/ 442 h 442"/>
                <a:gd name="T12" fmla="*/ 289 w 384"/>
                <a:gd name="T13" fmla="*/ 339 h 442"/>
                <a:gd name="T14" fmla="*/ 350 w 384"/>
                <a:gd name="T15" fmla="*/ 325 h 442"/>
                <a:gd name="T16" fmla="*/ 210 w 384"/>
                <a:gd name="T17" fmla="*/ 219 h 442"/>
                <a:gd name="T18" fmla="*/ 261 w 384"/>
                <a:gd name="T19" fmla="*/ 205 h 442"/>
                <a:gd name="T20" fmla="*/ 0 w 384"/>
                <a:gd name="T21"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4" h="442">
                  <a:moveTo>
                    <a:pt x="0" y="0"/>
                  </a:moveTo>
                  <a:lnTo>
                    <a:pt x="136" y="165"/>
                  </a:lnTo>
                  <a:lnTo>
                    <a:pt x="68" y="151"/>
                  </a:lnTo>
                  <a:lnTo>
                    <a:pt x="232" y="300"/>
                  </a:lnTo>
                  <a:lnTo>
                    <a:pt x="181" y="300"/>
                  </a:lnTo>
                  <a:lnTo>
                    <a:pt x="384" y="442"/>
                  </a:lnTo>
                  <a:lnTo>
                    <a:pt x="289" y="339"/>
                  </a:lnTo>
                  <a:lnTo>
                    <a:pt x="350" y="325"/>
                  </a:lnTo>
                  <a:lnTo>
                    <a:pt x="210" y="219"/>
                  </a:lnTo>
                  <a:lnTo>
                    <a:pt x="261" y="20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39" name="Freeform 43"/>
            <p:cNvSpPr>
              <a:spLocks/>
            </p:cNvSpPr>
            <p:nvPr/>
          </p:nvSpPr>
          <p:spPr bwMode="auto">
            <a:xfrm>
              <a:off x="569" y="354"/>
              <a:ext cx="212" cy="66"/>
            </a:xfrm>
            <a:custGeom>
              <a:avLst/>
              <a:gdLst>
                <a:gd name="T0" fmla="*/ 0 w 423"/>
                <a:gd name="T1" fmla="*/ 0 h 130"/>
                <a:gd name="T2" fmla="*/ 293 w 423"/>
                <a:gd name="T3" fmla="*/ 58 h 130"/>
                <a:gd name="T4" fmla="*/ 242 w 423"/>
                <a:gd name="T5" fmla="*/ 90 h 130"/>
                <a:gd name="T6" fmla="*/ 423 w 423"/>
                <a:gd name="T7" fmla="*/ 130 h 130"/>
                <a:gd name="T8" fmla="*/ 119 w 423"/>
                <a:gd name="T9" fmla="*/ 121 h 130"/>
                <a:gd name="T10" fmla="*/ 191 w 423"/>
                <a:gd name="T11" fmla="*/ 76 h 130"/>
                <a:gd name="T12" fmla="*/ 0 w 423"/>
                <a:gd name="T13" fmla="*/ 0 h 130"/>
              </a:gdLst>
              <a:ahLst/>
              <a:cxnLst>
                <a:cxn ang="0">
                  <a:pos x="T0" y="T1"/>
                </a:cxn>
                <a:cxn ang="0">
                  <a:pos x="T2" y="T3"/>
                </a:cxn>
                <a:cxn ang="0">
                  <a:pos x="T4" y="T5"/>
                </a:cxn>
                <a:cxn ang="0">
                  <a:pos x="T6" y="T7"/>
                </a:cxn>
                <a:cxn ang="0">
                  <a:pos x="T8" y="T9"/>
                </a:cxn>
                <a:cxn ang="0">
                  <a:pos x="T10" y="T11"/>
                </a:cxn>
                <a:cxn ang="0">
                  <a:pos x="T12" y="T13"/>
                </a:cxn>
              </a:cxnLst>
              <a:rect l="0" t="0" r="r" b="b"/>
              <a:pathLst>
                <a:path w="423" h="130">
                  <a:moveTo>
                    <a:pt x="0" y="0"/>
                  </a:moveTo>
                  <a:lnTo>
                    <a:pt x="293" y="58"/>
                  </a:lnTo>
                  <a:lnTo>
                    <a:pt x="242" y="90"/>
                  </a:lnTo>
                  <a:lnTo>
                    <a:pt x="423" y="130"/>
                  </a:lnTo>
                  <a:lnTo>
                    <a:pt x="119" y="121"/>
                  </a:lnTo>
                  <a:lnTo>
                    <a:pt x="191" y="76"/>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40" name="Freeform 44"/>
            <p:cNvSpPr>
              <a:spLocks/>
            </p:cNvSpPr>
            <p:nvPr/>
          </p:nvSpPr>
          <p:spPr bwMode="auto">
            <a:xfrm>
              <a:off x="1347" y="144"/>
              <a:ext cx="192" cy="222"/>
            </a:xfrm>
            <a:custGeom>
              <a:avLst/>
              <a:gdLst>
                <a:gd name="T0" fmla="*/ 383 w 383"/>
                <a:gd name="T1" fmla="*/ 0 h 442"/>
                <a:gd name="T2" fmla="*/ 249 w 383"/>
                <a:gd name="T3" fmla="*/ 165 h 442"/>
                <a:gd name="T4" fmla="*/ 315 w 383"/>
                <a:gd name="T5" fmla="*/ 151 h 442"/>
                <a:gd name="T6" fmla="*/ 153 w 383"/>
                <a:gd name="T7" fmla="*/ 300 h 442"/>
                <a:gd name="T8" fmla="*/ 204 w 383"/>
                <a:gd name="T9" fmla="*/ 300 h 442"/>
                <a:gd name="T10" fmla="*/ 0 w 383"/>
                <a:gd name="T11" fmla="*/ 442 h 442"/>
                <a:gd name="T12" fmla="*/ 96 w 383"/>
                <a:gd name="T13" fmla="*/ 339 h 442"/>
                <a:gd name="T14" fmla="*/ 34 w 383"/>
                <a:gd name="T15" fmla="*/ 325 h 442"/>
                <a:gd name="T16" fmla="*/ 175 w 383"/>
                <a:gd name="T17" fmla="*/ 219 h 442"/>
                <a:gd name="T18" fmla="*/ 125 w 383"/>
                <a:gd name="T19" fmla="*/ 205 h 442"/>
                <a:gd name="T20" fmla="*/ 383 w 383"/>
                <a:gd name="T21"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3" h="442">
                  <a:moveTo>
                    <a:pt x="383" y="0"/>
                  </a:moveTo>
                  <a:lnTo>
                    <a:pt x="249" y="165"/>
                  </a:lnTo>
                  <a:lnTo>
                    <a:pt x="315" y="151"/>
                  </a:lnTo>
                  <a:lnTo>
                    <a:pt x="153" y="300"/>
                  </a:lnTo>
                  <a:lnTo>
                    <a:pt x="204" y="300"/>
                  </a:lnTo>
                  <a:lnTo>
                    <a:pt x="0" y="442"/>
                  </a:lnTo>
                  <a:lnTo>
                    <a:pt x="96" y="339"/>
                  </a:lnTo>
                  <a:lnTo>
                    <a:pt x="34" y="325"/>
                  </a:lnTo>
                  <a:lnTo>
                    <a:pt x="175" y="219"/>
                  </a:lnTo>
                  <a:lnTo>
                    <a:pt x="125" y="205"/>
                  </a:lnTo>
                  <a:lnTo>
                    <a:pt x="38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41" name="Freeform 45"/>
            <p:cNvSpPr>
              <a:spLocks/>
            </p:cNvSpPr>
            <p:nvPr/>
          </p:nvSpPr>
          <p:spPr bwMode="auto">
            <a:xfrm>
              <a:off x="1411" y="354"/>
              <a:ext cx="211" cy="66"/>
            </a:xfrm>
            <a:custGeom>
              <a:avLst/>
              <a:gdLst>
                <a:gd name="T0" fmla="*/ 423 w 423"/>
                <a:gd name="T1" fmla="*/ 0 h 130"/>
                <a:gd name="T2" fmla="*/ 129 w 423"/>
                <a:gd name="T3" fmla="*/ 58 h 130"/>
                <a:gd name="T4" fmla="*/ 180 w 423"/>
                <a:gd name="T5" fmla="*/ 90 h 130"/>
                <a:gd name="T6" fmla="*/ 0 w 423"/>
                <a:gd name="T7" fmla="*/ 130 h 130"/>
                <a:gd name="T8" fmla="*/ 304 w 423"/>
                <a:gd name="T9" fmla="*/ 121 h 130"/>
                <a:gd name="T10" fmla="*/ 231 w 423"/>
                <a:gd name="T11" fmla="*/ 76 h 130"/>
                <a:gd name="T12" fmla="*/ 423 w 423"/>
                <a:gd name="T13" fmla="*/ 0 h 130"/>
              </a:gdLst>
              <a:ahLst/>
              <a:cxnLst>
                <a:cxn ang="0">
                  <a:pos x="T0" y="T1"/>
                </a:cxn>
                <a:cxn ang="0">
                  <a:pos x="T2" y="T3"/>
                </a:cxn>
                <a:cxn ang="0">
                  <a:pos x="T4" y="T5"/>
                </a:cxn>
                <a:cxn ang="0">
                  <a:pos x="T6" y="T7"/>
                </a:cxn>
                <a:cxn ang="0">
                  <a:pos x="T8" y="T9"/>
                </a:cxn>
                <a:cxn ang="0">
                  <a:pos x="T10" y="T11"/>
                </a:cxn>
                <a:cxn ang="0">
                  <a:pos x="T12" y="T13"/>
                </a:cxn>
              </a:cxnLst>
              <a:rect l="0" t="0" r="r" b="b"/>
              <a:pathLst>
                <a:path w="423" h="130">
                  <a:moveTo>
                    <a:pt x="423" y="0"/>
                  </a:moveTo>
                  <a:lnTo>
                    <a:pt x="129" y="58"/>
                  </a:lnTo>
                  <a:lnTo>
                    <a:pt x="180" y="90"/>
                  </a:lnTo>
                  <a:lnTo>
                    <a:pt x="0" y="130"/>
                  </a:lnTo>
                  <a:lnTo>
                    <a:pt x="304" y="121"/>
                  </a:lnTo>
                  <a:lnTo>
                    <a:pt x="231" y="76"/>
                  </a:lnTo>
                  <a:lnTo>
                    <a:pt x="42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59" name="Freeform 39"/>
          <p:cNvSpPr>
            <a:spLocks/>
          </p:cNvSpPr>
          <p:nvPr/>
        </p:nvSpPr>
        <p:spPr bwMode="auto">
          <a:xfrm flipH="1">
            <a:off x="1908399" y="1027793"/>
            <a:ext cx="268062" cy="85502"/>
          </a:xfrm>
          <a:custGeom>
            <a:avLst/>
            <a:gdLst>
              <a:gd name="T0" fmla="*/ 207 w 293"/>
              <a:gd name="T1" fmla="*/ 87 h 128"/>
              <a:gd name="T2" fmla="*/ 188 w 293"/>
              <a:gd name="T3" fmla="*/ 79 h 128"/>
              <a:gd name="T4" fmla="*/ 176 w 293"/>
              <a:gd name="T5" fmla="*/ 71 h 128"/>
              <a:gd name="T6" fmla="*/ 164 w 293"/>
              <a:gd name="T7" fmla="*/ 63 h 128"/>
              <a:gd name="T8" fmla="*/ 174 w 293"/>
              <a:gd name="T9" fmla="*/ 43 h 128"/>
              <a:gd name="T10" fmla="*/ 170 w 293"/>
              <a:gd name="T11" fmla="*/ 7 h 128"/>
              <a:gd name="T12" fmla="*/ 166 w 293"/>
              <a:gd name="T13" fmla="*/ 3 h 128"/>
              <a:gd name="T14" fmla="*/ 160 w 293"/>
              <a:gd name="T15" fmla="*/ 16 h 128"/>
              <a:gd name="T16" fmla="*/ 143 w 293"/>
              <a:gd name="T17" fmla="*/ 33 h 128"/>
              <a:gd name="T18" fmla="*/ 113 w 293"/>
              <a:gd name="T19" fmla="*/ 43 h 128"/>
              <a:gd name="T20" fmla="*/ 72 w 293"/>
              <a:gd name="T21" fmla="*/ 35 h 128"/>
              <a:gd name="T22" fmla="*/ 37 w 293"/>
              <a:gd name="T23" fmla="*/ 26 h 128"/>
              <a:gd name="T24" fmla="*/ 15 w 293"/>
              <a:gd name="T25" fmla="*/ 18 h 128"/>
              <a:gd name="T26" fmla="*/ 2 w 293"/>
              <a:gd name="T27" fmla="*/ 14 h 128"/>
              <a:gd name="T28" fmla="*/ 2 w 293"/>
              <a:gd name="T29" fmla="*/ 15 h 128"/>
              <a:gd name="T30" fmla="*/ 9 w 293"/>
              <a:gd name="T31" fmla="*/ 31 h 128"/>
              <a:gd name="T32" fmla="*/ 31 w 293"/>
              <a:gd name="T33" fmla="*/ 53 h 128"/>
              <a:gd name="T34" fmla="*/ 71 w 293"/>
              <a:gd name="T35" fmla="*/ 71 h 128"/>
              <a:gd name="T36" fmla="*/ 109 w 293"/>
              <a:gd name="T37" fmla="*/ 76 h 128"/>
              <a:gd name="T38" fmla="*/ 125 w 293"/>
              <a:gd name="T39" fmla="*/ 76 h 128"/>
              <a:gd name="T40" fmla="*/ 135 w 293"/>
              <a:gd name="T41" fmla="*/ 81 h 128"/>
              <a:gd name="T42" fmla="*/ 150 w 293"/>
              <a:gd name="T43" fmla="*/ 98 h 128"/>
              <a:gd name="T44" fmla="*/ 173 w 293"/>
              <a:gd name="T45" fmla="*/ 114 h 128"/>
              <a:gd name="T46" fmla="*/ 207 w 293"/>
              <a:gd name="T47" fmla="*/ 125 h 128"/>
              <a:gd name="T48" fmla="*/ 255 w 293"/>
              <a:gd name="T49" fmla="*/ 126 h 128"/>
              <a:gd name="T50" fmla="*/ 286 w 293"/>
              <a:gd name="T51" fmla="*/ 105 h 128"/>
              <a:gd name="T52" fmla="*/ 293 w 293"/>
              <a:gd name="T53" fmla="*/ 73 h 128"/>
              <a:gd name="T54" fmla="*/ 292 w 293"/>
              <a:gd name="T55" fmla="*/ 50 h 128"/>
              <a:gd name="T56" fmla="*/ 290 w 293"/>
              <a:gd name="T57" fmla="*/ 49 h 128"/>
              <a:gd name="T58" fmla="*/ 283 w 293"/>
              <a:gd name="T59" fmla="*/ 64 h 128"/>
              <a:gd name="T60" fmla="*/ 268 w 293"/>
              <a:gd name="T61" fmla="*/ 82 h 128"/>
              <a:gd name="T62" fmla="*/ 239 w 293"/>
              <a:gd name="T63" fmla="*/ 9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3" h="128">
                <a:moveTo>
                  <a:pt x="218" y="90"/>
                </a:moveTo>
                <a:lnTo>
                  <a:pt x="207" y="87"/>
                </a:lnTo>
                <a:lnTo>
                  <a:pt x="197" y="84"/>
                </a:lnTo>
                <a:lnTo>
                  <a:pt x="188" y="79"/>
                </a:lnTo>
                <a:lnTo>
                  <a:pt x="181" y="75"/>
                </a:lnTo>
                <a:lnTo>
                  <a:pt x="176" y="71"/>
                </a:lnTo>
                <a:lnTo>
                  <a:pt x="170" y="67"/>
                </a:lnTo>
                <a:lnTo>
                  <a:pt x="164" y="63"/>
                </a:lnTo>
                <a:lnTo>
                  <a:pt x="159" y="61"/>
                </a:lnTo>
                <a:lnTo>
                  <a:pt x="174" y="43"/>
                </a:lnTo>
                <a:lnTo>
                  <a:pt x="176" y="23"/>
                </a:lnTo>
                <a:lnTo>
                  <a:pt x="170" y="7"/>
                </a:lnTo>
                <a:lnTo>
                  <a:pt x="167" y="0"/>
                </a:lnTo>
                <a:lnTo>
                  <a:pt x="166" y="3"/>
                </a:lnTo>
                <a:lnTo>
                  <a:pt x="164" y="8"/>
                </a:lnTo>
                <a:lnTo>
                  <a:pt x="160" y="16"/>
                </a:lnTo>
                <a:lnTo>
                  <a:pt x="153" y="25"/>
                </a:lnTo>
                <a:lnTo>
                  <a:pt x="143" y="33"/>
                </a:lnTo>
                <a:lnTo>
                  <a:pt x="130" y="40"/>
                </a:lnTo>
                <a:lnTo>
                  <a:pt x="113" y="43"/>
                </a:lnTo>
                <a:lnTo>
                  <a:pt x="94" y="41"/>
                </a:lnTo>
                <a:lnTo>
                  <a:pt x="72" y="35"/>
                </a:lnTo>
                <a:lnTo>
                  <a:pt x="54" y="31"/>
                </a:lnTo>
                <a:lnTo>
                  <a:pt x="37" y="26"/>
                </a:lnTo>
                <a:lnTo>
                  <a:pt x="24" y="22"/>
                </a:lnTo>
                <a:lnTo>
                  <a:pt x="15" y="18"/>
                </a:lnTo>
                <a:lnTo>
                  <a:pt x="6" y="15"/>
                </a:lnTo>
                <a:lnTo>
                  <a:pt x="2" y="14"/>
                </a:lnTo>
                <a:lnTo>
                  <a:pt x="0" y="13"/>
                </a:lnTo>
                <a:lnTo>
                  <a:pt x="2" y="15"/>
                </a:lnTo>
                <a:lnTo>
                  <a:pt x="5" y="22"/>
                </a:lnTo>
                <a:lnTo>
                  <a:pt x="9" y="31"/>
                </a:lnTo>
                <a:lnTo>
                  <a:pt x="19" y="42"/>
                </a:lnTo>
                <a:lnTo>
                  <a:pt x="31" y="53"/>
                </a:lnTo>
                <a:lnTo>
                  <a:pt x="48" y="63"/>
                </a:lnTo>
                <a:lnTo>
                  <a:pt x="71" y="71"/>
                </a:lnTo>
                <a:lnTo>
                  <a:pt x="101" y="76"/>
                </a:lnTo>
                <a:lnTo>
                  <a:pt x="109" y="76"/>
                </a:lnTo>
                <a:lnTo>
                  <a:pt x="118" y="76"/>
                </a:lnTo>
                <a:lnTo>
                  <a:pt x="125" y="76"/>
                </a:lnTo>
                <a:lnTo>
                  <a:pt x="130" y="75"/>
                </a:lnTo>
                <a:lnTo>
                  <a:pt x="135" y="81"/>
                </a:lnTo>
                <a:lnTo>
                  <a:pt x="142" y="90"/>
                </a:lnTo>
                <a:lnTo>
                  <a:pt x="150" y="98"/>
                </a:lnTo>
                <a:lnTo>
                  <a:pt x="160" y="106"/>
                </a:lnTo>
                <a:lnTo>
                  <a:pt x="173" y="114"/>
                </a:lnTo>
                <a:lnTo>
                  <a:pt x="188" y="121"/>
                </a:lnTo>
                <a:lnTo>
                  <a:pt x="207" y="125"/>
                </a:lnTo>
                <a:lnTo>
                  <a:pt x="228" y="128"/>
                </a:lnTo>
                <a:lnTo>
                  <a:pt x="255" y="126"/>
                </a:lnTo>
                <a:lnTo>
                  <a:pt x="275" y="118"/>
                </a:lnTo>
                <a:lnTo>
                  <a:pt x="286" y="105"/>
                </a:lnTo>
                <a:lnTo>
                  <a:pt x="292" y="89"/>
                </a:lnTo>
                <a:lnTo>
                  <a:pt x="293" y="73"/>
                </a:lnTo>
                <a:lnTo>
                  <a:pt x="293" y="60"/>
                </a:lnTo>
                <a:lnTo>
                  <a:pt x="292" y="50"/>
                </a:lnTo>
                <a:lnTo>
                  <a:pt x="290" y="46"/>
                </a:lnTo>
                <a:lnTo>
                  <a:pt x="290" y="49"/>
                </a:lnTo>
                <a:lnTo>
                  <a:pt x="287" y="55"/>
                </a:lnTo>
                <a:lnTo>
                  <a:pt x="283" y="64"/>
                </a:lnTo>
                <a:lnTo>
                  <a:pt x="277" y="73"/>
                </a:lnTo>
                <a:lnTo>
                  <a:pt x="268" y="82"/>
                </a:lnTo>
                <a:lnTo>
                  <a:pt x="255" y="89"/>
                </a:lnTo>
                <a:lnTo>
                  <a:pt x="239" y="93"/>
                </a:lnTo>
                <a:lnTo>
                  <a:pt x="218" y="9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60" name="Picture 2" descr="C:\Users\Thierry Nabeth\AppData\Local\Microsoft\Windows\Temporary Internet Files\Content.IE5\Q0AZD5SC\MC900054954[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95136" y="156143"/>
            <a:ext cx="758903" cy="1023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6841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r>
              <a:rPr lang="en-GB" dirty="0"/>
              <a:t>1 May 2013</a:t>
            </a:r>
          </a:p>
        </p:txBody>
      </p:sp>
      <p:sp>
        <p:nvSpPr>
          <p:cNvPr id="7" name="Espace réservé du pied de page 6"/>
          <p:cNvSpPr>
            <a:spLocks noGrp="1"/>
          </p:cNvSpPr>
          <p:nvPr>
            <p:ph type="ftr" sz="quarter" idx="11"/>
          </p:nvPr>
        </p:nvSpPr>
        <p:spPr>
          <a:xfrm>
            <a:off x="2339752" y="6356350"/>
            <a:ext cx="5112568" cy="365125"/>
          </a:xfrm>
        </p:spPr>
        <p:txBody>
          <a:bodyPr/>
          <a:lstStyle/>
          <a:p>
            <a:pPr>
              <a:lnSpc>
                <a:spcPct val="80000"/>
              </a:lnSpc>
              <a:spcAft>
                <a:spcPts val="300"/>
              </a:spcAft>
            </a:pPr>
            <a:r>
              <a:rPr lang="en-US" b="1" dirty="0"/>
              <a:t>Creativity and Attention in the age of the Web @  ACM WEB SCIENCE 2013</a:t>
            </a:r>
          </a:p>
        </p:txBody>
      </p:sp>
      <p:sp>
        <p:nvSpPr>
          <p:cNvPr id="8" name="Espace réservé du numéro de diapositive 7"/>
          <p:cNvSpPr>
            <a:spLocks noGrp="1"/>
          </p:cNvSpPr>
          <p:nvPr>
            <p:ph type="sldNum" sz="quarter" idx="12"/>
          </p:nvPr>
        </p:nvSpPr>
        <p:spPr/>
        <p:txBody>
          <a:bodyPr/>
          <a:lstStyle/>
          <a:p>
            <a:fld id="{F6CB8C69-894A-4070-BCD3-4A66555CC10D}" type="slidenum">
              <a:rPr lang="en-GB"/>
              <a:pPr/>
              <a:t>2</a:t>
            </a:fld>
            <a:endParaRPr lang="en-GB"/>
          </a:p>
        </p:txBody>
      </p:sp>
      <p:sp>
        <p:nvSpPr>
          <p:cNvPr id="90114" name="Rectangle 2"/>
          <p:cNvSpPr>
            <a:spLocks noGrp="1" noChangeArrowheads="1"/>
          </p:cNvSpPr>
          <p:nvPr>
            <p:ph type="title"/>
          </p:nvPr>
        </p:nvSpPr>
        <p:spPr>
          <a:xfrm>
            <a:off x="0" y="188913"/>
            <a:ext cx="8713788" cy="1143000"/>
          </a:xfrm>
        </p:spPr>
        <p:txBody>
          <a:bodyPr/>
          <a:lstStyle/>
          <a:p>
            <a:endParaRPr lang="fr-FR" sz="4000"/>
          </a:p>
        </p:txBody>
      </p:sp>
      <p:sp>
        <p:nvSpPr>
          <p:cNvPr id="9" name="Rectangle 8"/>
          <p:cNvSpPr>
            <a:spLocks noChangeArrowheads="1"/>
          </p:cNvSpPr>
          <p:nvPr/>
        </p:nvSpPr>
        <p:spPr bwMode="auto">
          <a:xfrm>
            <a:off x="0" y="404813"/>
            <a:ext cx="9144000" cy="914400"/>
          </a:xfrm>
          <a:prstGeom prst="rect">
            <a:avLst/>
          </a:prstGeom>
          <a:solidFill>
            <a:srgbClr val="339966"/>
          </a:solidFill>
          <a:ln w="25400" algn="ctr">
            <a:solidFill>
              <a:srgbClr val="163E66"/>
            </a:solidFill>
            <a:miter lim="800000"/>
            <a:headEnd/>
            <a:tailEnd/>
          </a:ln>
        </p:spPr>
        <p:txBody>
          <a:bodyPr anchor="ctr"/>
          <a:lstStyle/>
          <a:p>
            <a:r>
              <a:rPr lang="fr-FR" sz="3200" b="1" dirty="0" smtClean="0">
                <a:solidFill>
                  <a:schemeClr val="bg1"/>
                </a:solidFill>
                <a:ea typeface="ＭＳ Ｐゴシック" pitchFamily="34" charset="-128"/>
              </a:rPr>
              <a:t>	1</a:t>
            </a:r>
            <a:r>
              <a:rPr lang="fr-FR" sz="3200" b="1" dirty="0">
                <a:solidFill>
                  <a:schemeClr val="bg1"/>
                </a:solidFill>
                <a:ea typeface="ＭＳ Ｐゴシック" pitchFamily="34" charset="-128"/>
              </a:rPr>
              <a:t>.	</a:t>
            </a:r>
            <a:r>
              <a:rPr lang="fr-FR" sz="3200" b="1" dirty="0" smtClean="0">
                <a:solidFill>
                  <a:schemeClr val="bg1"/>
                </a:solidFill>
                <a:ea typeface="ＭＳ Ｐゴシック" pitchFamily="34" charset="-128"/>
              </a:rPr>
              <a:t>Objective</a:t>
            </a:r>
            <a:endParaRPr lang="en-US" sz="3200" b="1" i="0" dirty="0">
              <a:solidFill>
                <a:schemeClr val="bg1"/>
              </a:solidFill>
              <a:ea typeface="ＭＳ Ｐゴシック" pitchFamily="34" charset="-128"/>
            </a:endParaRPr>
          </a:p>
        </p:txBody>
      </p:sp>
      <p:sp>
        <p:nvSpPr>
          <p:cNvPr id="90117" name="Rectangle 5"/>
          <p:cNvSpPr>
            <a:spLocks noChangeArrowheads="1"/>
          </p:cNvSpPr>
          <p:nvPr/>
        </p:nvSpPr>
        <p:spPr bwMode="auto">
          <a:xfrm>
            <a:off x="250824" y="2060848"/>
            <a:ext cx="8208963" cy="3672408"/>
          </a:xfrm>
          <a:prstGeom prst="rect">
            <a:avLst/>
          </a:prstGeom>
          <a:noFill/>
          <a:ln w="254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n-US" sz="2000" b="1" dirty="0" smtClean="0">
                <a:solidFill>
                  <a:srgbClr val="000000"/>
                </a:solidFill>
                <a:cs typeface="Times New Roman" pitchFamily="18" charset="0"/>
              </a:rPr>
              <a:t>Social </a:t>
            </a:r>
            <a:r>
              <a:rPr lang="en-US" sz="2000" b="1" dirty="0">
                <a:solidFill>
                  <a:srgbClr val="000000"/>
                </a:solidFill>
                <a:cs typeface="Times New Roman" pitchFamily="18" charset="0"/>
              </a:rPr>
              <a:t>media </a:t>
            </a:r>
            <a:r>
              <a:rPr lang="en-US" sz="2000" b="1" dirty="0" smtClean="0">
                <a:solidFill>
                  <a:srgbClr val="000000"/>
                </a:solidFill>
                <a:cs typeface="Times New Roman" pitchFamily="18" charset="0"/>
              </a:rPr>
              <a:t>has strongly transformed social interaction dynamics of online interaction on the Web: massive social transparency is creating some pressure that affect people ability to process information (e.g. interaction overload), but also influence their behavior (e.g. social facilitation, hive effect, social loafing).</a:t>
            </a:r>
          </a:p>
          <a:p>
            <a:pPr marL="342900" indent="-342900">
              <a:spcBef>
                <a:spcPct val="20000"/>
              </a:spcBef>
            </a:pPr>
            <a:endParaRPr lang="en-US" sz="2000" b="1" dirty="0" smtClean="0">
              <a:solidFill>
                <a:srgbClr val="000000"/>
              </a:solidFill>
              <a:cs typeface="Times New Roman" pitchFamily="18" charset="0"/>
            </a:endParaRPr>
          </a:p>
          <a:p>
            <a:pPr marL="342900" indent="-342900">
              <a:spcBef>
                <a:spcPct val="20000"/>
              </a:spcBef>
            </a:pPr>
            <a:r>
              <a:rPr lang="en-US" sz="2000" b="1" dirty="0" smtClean="0">
                <a:solidFill>
                  <a:srgbClr val="000000"/>
                </a:solidFill>
                <a:cs typeface="Times New Roman" pitchFamily="18" charset="0"/>
              </a:rPr>
              <a:t>The objective of this (position-paper) presentation is to explore the implication of this setting in the context on creativity online, and also to look at how the understanding of functioning of “social media” and of the “management of attention” can inform us in supporting creativity online.</a:t>
            </a:r>
          </a:p>
        </p:txBody>
      </p:sp>
      <p:sp>
        <p:nvSpPr>
          <p:cNvPr id="2" name="Rectangle 1"/>
          <p:cNvSpPr/>
          <p:nvPr/>
        </p:nvSpPr>
        <p:spPr>
          <a:xfrm>
            <a:off x="4141047" y="5805264"/>
            <a:ext cx="343363" cy="369332"/>
          </a:xfrm>
          <a:prstGeom prst="rect">
            <a:avLst/>
          </a:prstGeom>
        </p:spPr>
        <p:txBody>
          <a:bodyPr wrap="none">
            <a:spAutoFit/>
          </a:bodyPr>
          <a:lstStyle/>
          <a:p>
            <a:pPr algn="ctr">
              <a:spcBef>
                <a:spcPts val="600"/>
              </a:spcBef>
            </a:pPr>
            <a:r>
              <a:rPr lang="fr-FR" dirty="0" smtClean="0"/>
              <a:t>…</a:t>
            </a:r>
            <a:endParaRPr lang="en-US" b="1" dirty="0"/>
          </a:p>
        </p:txBody>
      </p:sp>
    </p:spTree>
    <p:extLst>
      <p:ext uri="{BB962C8B-B14F-4D97-AF65-F5344CB8AC3E}">
        <p14:creationId xmlns:p14="http://schemas.microsoft.com/office/powerpoint/2010/main" val="1419368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r>
              <a:rPr lang="en-GB" dirty="0"/>
              <a:t>7 </a:t>
            </a:r>
            <a:r>
              <a:rPr lang="en-GB" dirty="0" err="1"/>
              <a:t>Février</a:t>
            </a:r>
            <a:r>
              <a:rPr lang="en-GB" dirty="0"/>
              <a:t> 2013</a:t>
            </a:r>
          </a:p>
        </p:txBody>
      </p:sp>
      <p:sp>
        <p:nvSpPr>
          <p:cNvPr id="7" name="Espace réservé du pied de page 6"/>
          <p:cNvSpPr>
            <a:spLocks noGrp="1"/>
          </p:cNvSpPr>
          <p:nvPr>
            <p:ph type="ftr" sz="quarter" idx="11"/>
          </p:nvPr>
        </p:nvSpPr>
        <p:spPr>
          <a:xfrm>
            <a:off x="2123728" y="6453336"/>
            <a:ext cx="5184576" cy="365125"/>
          </a:xfrm>
        </p:spPr>
        <p:txBody>
          <a:bodyPr/>
          <a:lstStyle/>
          <a:p>
            <a:pPr>
              <a:lnSpc>
                <a:spcPct val="80000"/>
              </a:lnSpc>
              <a:spcAft>
                <a:spcPts val="300"/>
              </a:spcAft>
            </a:pPr>
            <a:r>
              <a:rPr lang="en-US" b="1" dirty="0"/>
              <a:t>Creativity and Attention in the age of the Web @  ACM WEB SCIENCE 2013</a:t>
            </a:r>
          </a:p>
        </p:txBody>
      </p:sp>
      <p:sp>
        <p:nvSpPr>
          <p:cNvPr id="8" name="Espace réservé du numéro de diapositive 7"/>
          <p:cNvSpPr>
            <a:spLocks noGrp="1"/>
          </p:cNvSpPr>
          <p:nvPr>
            <p:ph type="sldNum" sz="quarter" idx="12"/>
          </p:nvPr>
        </p:nvSpPr>
        <p:spPr/>
        <p:txBody>
          <a:bodyPr/>
          <a:lstStyle/>
          <a:p>
            <a:fld id="{F6CB8C69-894A-4070-BCD3-4A66555CC10D}" type="slidenum">
              <a:rPr lang="en-GB"/>
              <a:pPr/>
              <a:t>3</a:t>
            </a:fld>
            <a:endParaRPr lang="en-GB" dirty="0"/>
          </a:p>
        </p:txBody>
      </p:sp>
      <p:sp>
        <p:nvSpPr>
          <p:cNvPr id="90114" name="Rectangle 2"/>
          <p:cNvSpPr>
            <a:spLocks noGrp="1" noChangeArrowheads="1"/>
          </p:cNvSpPr>
          <p:nvPr>
            <p:ph type="title"/>
          </p:nvPr>
        </p:nvSpPr>
        <p:spPr>
          <a:xfrm>
            <a:off x="0" y="188913"/>
            <a:ext cx="8713788" cy="1143000"/>
          </a:xfrm>
        </p:spPr>
        <p:txBody>
          <a:bodyPr/>
          <a:lstStyle/>
          <a:p>
            <a:endParaRPr lang="fr-FR" sz="4000"/>
          </a:p>
        </p:txBody>
      </p:sp>
      <p:sp>
        <p:nvSpPr>
          <p:cNvPr id="9" name="Rectangle 8"/>
          <p:cNvSpPr>
            <a:spLocks noChangeArrowheads="1"/>
          </p:cNvSpPr>
          <p:nvPr/>
        </p:nvSpPr>
        <p:spPr bwMode="auto">
          <a:xfrm>
            <a:off x="0" y="404813"/>
            <a:ext cx="9144000" cy="914400"/>
          </a:xfrm>
          <a:prstGeom prst="rect">
            <a:avLst/>
          </a:prstGeom>
          <a:solidFill>
            <a:srgbClr val="339966"/>
          </a:solidFill>
          <a:ln w="25400" algn="ctr">
            <a:solidFill>
              <a:srgbClr val="163E66"/>
            </a:solidFill>
            <a:miter lim="800000"/>
            <a:headEnd/>
            <a:tailEnd/>
          </a:ln>
        </p:spPr>
        <p:txBody>
          <a:bodyPr anchor="ctr"/>
          <a:lstStyle/>
          <a:p>
            <a:r>
              <a:rPr lang="fr-FR" sz="3200" b="1" dirty="0" smtClean="0">
                <a:solidFill>
                  <a:schemeClr val="bg1"/>
                </a:solidFill>
                <a:ea typeface="ＭＳ Ｐゴシック" pitchFamily="34" charset="-128"/>
              </a:rPr>
              <a:t>   2. 	</a:t>
            </a:r>
            <a:r>
              <a:rPr lang="en-US" sz="3200" b="1" dirty="0" smtClean="0">
                <a:solidFill>
                  <a:schemeClr val="bg1"/>
                </a:solidFill>
                <a:ea typeface="ＭＳ Ｐゴシック" pitchFamily="34" charset="-128"/>
              </a:rPr>
              <a:t>Social Media: massive « social translucence» </a:t>
            </a:r>
            <a:endParaRPr lang="en-US" sz="3200" b="1" i="0" dirty="0">
              <a:solidFill>
                <a:schemeClr val="bg1"/>
              </a:solidFill>
              <a:ea typeface="ＭＳ Ｐゴシック" pitchFamily="34" charset="-128"/>
            </a:endParaRPr>
          </a:p>
        </p:txBody>
      </p:sp>
      <p:sp>
        <p:nvSpPr>
          <p:cNvPr id="10" name="Rectangle 5"/>
          <p:cNvSpPr>
            <a:spLocks noChangeArrowheads="1"/>
          </p:cNvSpPr>
          <p:nvPr/>
        </p:nvSpPr>
        <p:spPr bwMode="auto">
          <a:xfrm>
            <a:off x="250824" y="1628800"/>
            <a:ext cx="8208963" cy="4248472"/>
          </a:xfrm>
          <a:prstGeom prst="rect">
            <a:avLst/>
          </a:prstGeom>
          <a:noFill/>
          <a:ln w="254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n-US" sz="2000" b="1" dirty="0">
                <a:solidFill>
                  <a:srgbClr val="000000"/>
                </a:solidFill>
                <a:cs typeface="Times New Roman" pitchFamily="18" charset="0"/>
              </a:rPr>
              <a:t>The Web with Social media: a hyper-connected social space that is inundated by a flood of social signals that people continuously emit and </a:t>
            </a:r>
            <a:r>
              <a:rPr lang="en-US" sz="2000" b="1" dirty="0" smtClean="0">
                <a:solidFill>
                  <a:srgbClr val="000000"/>
                </a:solidFill>
                <a:cs typeface="Times New Roman" pitchFamily="18" charset="0"/>
              </a:rPr>
              <a:t>decode, so as to make sense of this world and act upon it.</a:t>
            </a:r>
          </a:p>
          <a:p>
            <a:pPr marL="342900" indent="-342900">
              <a:spcBef>
                <a:spcPct val="20000"/>
              </a:spcBef>
            </a:pPr>
            <a:endParaRPr lang="en-US" sz="2000" b="1" dirty="0" smtClean="0">
              <a:solidFill>
                <a:srgbClr val="000000"/>
              </a:solidFill>
              <a:cs typeface="Times New Roman" pitchFamily="18" charset="0"/>
            </a:endParaRPr>
          </a:p>
          <a:p>
            <a:pPr marL="342900" indent="-342900">
              <a:spcBef>
                <a:spcPct val="20000"/>
              </a:spcBef>
            </a:pPr>
            <a:r>
              <a:rPr lang="en-US" sz="2000" b="1" dirty="0">
                <a:solidFill>
                  <a:srgbClr val="000000"/>
                </a:solidFill>
                <a:cs typeface="Times New Roman" pitchFamily="18" charset="0"/>
              </a:rPr>
              <a:t>People are strongly affected by this massive « social translucence» situation</a:t>
            </a:r>
            <a:r>
              <a:rPr lang="en-US" sz="2000" b="1" dirty="0" smtClean="0">
                <a:solidFill>
                  <a:srgbClr val="000000"/>
                </a:solidFill>
                <a:cs typeface="Times New Roman" pitchFamily="18" charset="0"/>
              </a:rPr>
              <a:t>:</a:t>
            </a:r>
          </a:p>
          <a:p>
            <a:pPr marL="457200" indent="-457200">
              <a:spcBef>
                <a:spcPct val="20000"/>
              </a:spcBef>
              <a:buAutoNum type="arabicParenBoth"/>
            </a:pPr>
            <a:r>
              <a:rPr lang="en-US" sz="2000" b="1" dirty="0" smtClean="0">
                <a:solidFill>
                  <a:srgbClr val="000000"/>
                </a:solidFill>
                <a:cs typeface="Times New Roman" pitchFamily="18" charset="0"/>
              </a:rPr>
              <a:t>It gives them access to information and knowledge including “tacit knowledge”, and “social clues” (e.g. popularity) used to assess knowledge.</a:t>
            </a:r>
          </a:p>
          <a:p>
            <a:pPr marL="457200" indent="-457200">
              <a:spcBef>
                <a:spcPct val="20000"/>
              </a:spcBef>
              <a:buAutoNum type="arabicParenBoth"/>
            </a:pPr>
            <a:r>
              <a:rPr lang="en-US" sz="2000" b="1" dirty="0" smtClean="0">
                <a:solidFill>
                  <a:srgbClr val="000000"/>
                </a:solidFill>
                <a:cs typeface="Times New Roman" pitchFamily="18" charset="0"/>
              </a:rPr>
              <a:t>It influences their behaviors: the sense of being watched may hinder or stimulate action (cf. social pressure &amp; social facilitation); people may also hide behind other </a:t>
            </a:r>
            <a:r>
              <a:rPr lang="en-US" sz="2000" b="1" dirty="0">
                <a:solidFill>
                  <a:srgbClr val="000000"/>
                </a:solidFill>
                <a:cs typeface="Times New Roman" pitchFamily="18" charset="0"/>
              </a:rPr>
              <a:t>(cf. social loafing</a:t>
            </a:r>
            <a:r>
              <a:rPr lang="en-US" sz="2000" b="1" dirty="0" smtClean="0">
                <a:solidFill>
                  <a:srgbClr val="000000"/>
                </a:solidFill>
                <a:cs typeface="Times New Roman" pitchFamily="18" charset="0"/>
              </a:rPr>
              <a:t>) and be inhibited in their actions.</a:t>
            </a:r>
            <a:endParaRPr lang="fr-FR" sz="2000" b="1" dirty="0" smtClean="0"/>
          </a:p>
          <a:p>
            <a:pPr marL="342900" indent="-342900">
              <a:spcBef>
                <a:spcPct val="20000"/>
              </a:spcBef>
            </a:pPr>
            <a:endParaRPr lang="en-US" sz="2000" b="1" dirty="0">
              <a:solidFill>
                <a:srgbClr val="000000"/>
              </a:solidFill>
              <a:cs typeface="Times New Roman" pitchFamily="18" charset="0"/>
            </a:endParaRPr>
          </a:p>
        </p:txBody>
      </p:sp>
    </p:spTree>
    <p:extLst>
      <p:ext uri="{BB962C8B-B14F-4D97-AF65-F5344CB8AC3E}">
        <p14:creationId xmlns:p14="http://schemas.microsoft.com/office/powerpoint/2010/main" val="2268886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r>
              <a:rPr lang="en-GB" dirty="0"/>
              <a:t>7 </a:t>
            </a:r>
            <a:r>
              <a:rPr lang="en-GB" dirty="0" err="1"/>
              <a:t>Février</a:t>
            </a:r>
            <a:r>
              <a:rPr lang="en-GB" dirty="0"/>
              <a:t> 2013</a:t>
            </a:r>
          </a:p>
        </p:txBody>
      </p:sp>
      <p:sp>
        <p:nvSpPr>
          <p:cNvPr id="7" name="Espace réservé du pied de page 6"/>
          <p:cNvSpPr>
            <a:spLocks noGrp="1"/>
          </p:cNvSpPr>
          <p:nvPr>
            <p:ph type="ftr" sz="quarter" idx="11"/>
          </p:nvPr>
        </p:nvSpPr>
        <p:spPr>
          <a:xfrm>
            <a:off x="2123728" y="6453336"/>
            <a:ext cx="5184576" cy="365125"/>
          </a:xfrm>
        </p:spPr>
        <p:txBody>
          <a:bodyPr/>
          <a:lstStyle/>
          <a:p>
            <a:pPr>
              <a:lnSpc>
                <a:spcPct val="80000"/>
              </a:lnSpc>
              <a:spcAft>
                <a:spcPts val="300"/>
              </a:spcAft>
            </a:pPr>
            <a:r>
              <a:rPr lang="en-US" b="1" dirty="0"/>
              <a:t>Creativity and Attention in the age of the Web @  ACM WEB SCIENCE 2013</a:t>
            </a:r>
          </a:p>
        </p:txBody>
      </p:sp>
      <p:sp>
        <p:nvSpPr>
          <p:cNvPr id="8" name="Espace réservé du numéro de diapositive 7"/>
          <p:cNvSpPr>
            <a:spLocks noGrp="1"/>
          </p:cNvSpPr>
          <p:nvPr>
            <p:ph type="sldNum" sz="quarter" idx="12"/>
          </p:nvPr>
        </p:nvSpPr>
        <p:spPr/>
        <p:txBody>
          <a:bodyPr/>
          <a:lstStyle/>
          <a:p>
            <a:fld id="{F6CB8C69-894A-4070-BCD3-4A66555CC10D}" type="slidenum">
              <a:rPr lang="en-GB"/>
              <a:pPr/>
              <a:t>4</a:t>
            </a:fld>
            <a:endParaRPr lang="en-GB" dirty="0"/>
          </a:p>
        </p:txBody>
      </p:sp>
      <p:sp>
        <p:nvSpPr>
          <p:cNvPr id="90114" name="Rectangle 2"/>
          <p:cNvSpPr>
            <a:spLocks noGrp="1" noChangeArrowheads="1"/>
          </p:cNvSpPr>
          <p:nvPr>
            <p:ph type="title"/>
          </p:nvPr>
        </p:nvSpPr>
        <p:spPr>
          <a:xfrm>
            <a:off x="0" y="188913"/>
            <a:ext cx="8713788" cy="1143000"/>
          </a:xfrm>
        </p:spPr>
        <p:txBody>
          <a:bodyPr/>
          <a:lstStyle/>
          <a:p>
            <a:endParaRPr lang="fr-FR" sz="4000"/>
          </a:p>
        </p:txBody>
      </p:sp>
      <p:sp>
        <p:nvSpPr>
          <p:cNvPr id="9" name="Rectangle 8"/>
          <p:cNvSpPr>
            <a:spLocks noChangeArrowheads="1"/>
          </p:cNvSpPr>
          <p:nvPr/>
        </p:nvSpPr>
        <p:spPr bwMode="auto">
          <a:xfrm>
            <a:off x="0" y="404813"/>
            <a:ext cx="9144000" cy="914400"/>
          </a:xfrm>
          <a:prstGeom prst="rect">
            <a:avLst/>
          </a:prstGeom>
          <a:solidFill>
            <a:srgbClr val="339966"/>
          </a:solidFill>
          <a:ln w="25400" algn="ctr">
            <a:solidFill>
              <a:srgbClr val="163E66"/>
            </a:solidFill>
            <a:miter lim="800000"/>
            <a:headEnd/>
            <a:tailEnd/>
          </a:ln>
        </p:spPr>
        <p:txBody>
          <a:bodyPr anchor="ctr"/>
          <a:lstStyle/>
          <a:p>
            <a:r>
              <a:rPr lang="fr-FR" sz="3200" b="1" dirty="0" smtClean="0">
                <a:solidFill>
                  <a:schemeClr val="bg1"/>
                </a:solidFill>
                <a:ea typeface="ＭＳ Ｐゴシック" pitchFamily="34" charset="-128"/>
              </a:rPr>
              <a:t>   2. 	Social Media: </a:t>
            </a:r>
            <a:r>
              <a:rPr lang="fr-FR" sz="3200" b="1" dirty="0" err="1" smtClean="0">
                <a:solidFill>
                  <a:schemeClr val="bg1"/>
                </a:solidFill>
                <a:ea typeface="ＭＳ Ｐゴシック" pitchFamily="34" charset="-128"/>
              </a:rPr>
              <a:t>access</a:t>
            </a:r>
            <a:r>
              <a:rPr lang="fr-FR" sz="3200" b="1" dirty="0" smtClean="0">
                <a:solidFill>
                  <a:schemeClr val="bg1"/>
                </a:solidFill>
                <a:ea typeface="ＭＳ Ｐゴシック" pitchFamily="34" charset="-128"/>
              </a:rPr>
              <a:t> to </a:t>
            </a:r>
            <a:r>
              <a:rPr lang="fr-FR" sz="3200" b="1" dirty="0" err="1" smtClean="0">
                <a:solidFill>
                  <a:schemeClr val="bg1"/>
                </a:solidFill>
                <a:ea typeface="ＭＳ Ｐゴシック" pitchFamily="34" charset="-128"/>
              </a:rPr>
              <a:t>knowledge</a:t>
            </a:r>
            <a:endParaRPr lang="en-US" sz="3200" b="1" i="0" dirty="0">
              <a:solidFill>
                <a:schemeClr val="bg1"/>
              </a:solidFill>
              <a:ea typeface="ＭＳ Ｐゴシック" pitchFamily="34" charset="-128"/>
            </a:endParaRPr>
          </a:p>
        </p:txBody>
      </p:sp>
      <p:sp>
        <p:nvSpPr>
          <p:cNvPr id="10" name="Rectangle 5"/>
          <p:cNvSpPr>
            <a:spLocks noChangeArrowheads="1"/>
          </p:cNvSpPr>
          <p:nvPr/>
        </p:nvSpPr>
        <p:spPr bwMode="auto">
          <a:xfrm>
            <a:off x="250824" y="1628800"/>
            <a:ext cx="8208963" cy="1656184"/>
          </a:xfrm>
          <a:prstGeom prst="rect">
            <a:avLst/>
          </a:prstGeom>
          <a:noFill/>
          <a:ln w="254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n-US" sz="2000" b="1" dirty="0" smtClean="0">
                <a:solidFill>
                  <a:srgbClr val="000000"/>
                </a:solidFill>
                <a:cs typeface="Times New Roman" pitchFamily="18" charset="0"/>
              </a:rPr>
              <a:t>Access to knowledge: “</a:t>
            </a:r>
            <a:r>
              <a:rPr lang="en-US" sz="2000" b="1" dirty="0">
                <a:solidFill>
                  <a:srgbClr val="000000"/>
                </a:solidFill>
                <a:cs typeface="Times New Roman" pitchFamily="18" charset="0"/>
              </a:rPr>
              <a:t>social” </a:t>
            </a:r>
            <a:r>
              <a:rPr lang="en-US" sz="2000" b="1" dirty="0" smtClean="0">
                <a:solidFill>
                  <a:srgbClr val="000000"/>
                </a:solidFill>
                <a:cs typeface="Times New Roman" pitchFamily="18" charset="0"/>
              </a:rPr>
              <a:t>information. Social process provides access </a:t>
            </a:r>
            <a:r>
              <a:rPr lang="en-US" sz="2000" b="1" dirty="0">
                <a:solidFill>
                  <a:srgbClr val="000000"/>
                </a:solidFill>
                <a:cs typeface="Times New Roman" pitchFamily="18" charset="0"/>
              </a:rPr>
              <a:t>to information and knowledge including “tacit knowledge”, and “social clues” (e.g. popularity) used to assess knowledge</a:t>
            </a:r>
            <a:r>
              <a:rPr lang="en-US" sz="2000" b="1" dirty="0" smtClean="0">
                <a:solidFill>
                  <a:srgbClr val="000000"/>
                </a:solidFill>
                <a:cs typeface="Times New Roman" pitchFamily="18" charset="0"/>
              </a:rPr>
              <a:t>. But they </a:t>
            </a:r>
            <a:r>
              <a:rPr lang="en-US" sz="2000" b="1" dirty="0">
                <a:solidFill>
                  <a:srgbClr val="000000"/>
                </a:solidFill>
                <a:cs typeface="Times New Roman" pitchFamily="18" charset="0"/>
              </a:rPr>
              <a:t>have to dedicate a significant amount of effort to manage (decode or generate) this “social” </a:t>
            </a:r>
            <a:r>
              <a:rPr lang="en-US" sz="2000" b="1" dirty="0" smtClean="0">
                <a:solidFill>
                  <a:srgbClr val="000000"/>
                </a:solidFill>
                <a:cs typeface="Times New Roman" pitchFamily="18" charset="0"/>
              </a:rPr>
              <a:t>information.</a:t>
            </a:r>
            <a:endParaRPr lang="en-US" sz="2000" b="1" dirty="0">
              <a:solidFill>
                <a:srgbClr val="000000"/>
              </a:solidFill>
              <a:cs typeface="Times New Roman" pitchFamily="18" charset="0"/>
            </a:endParaRPr>
          </a:p>
          <a:p>
            <a:pPr marL="342900" indent="-342900">
              <a:spcBef>
                <a:spcPct val="20000"/>
              </a:spcBef>
            </a:pPr>
            <a:endParaRPr lang="en-US" sz="2000" b="1" dirty="0" smtClean="0"/>
          </a:p>
          <a:p>
            <a:pPr marL="457200" indent="-457200">
              <a:spcBef>
                <a:spcPct val="20000"/>
              </a:spcBef>
              <a:buAutoNum type="arabicParenBoth"/>
            </a:pPr>
            <a:endParaRPr lang="en-US" sz="2000" b="1" dirty="0"/>
          </a:p>
          <a:p>
            <a:pPr marL="342900" indent="-342900">
              <a:spcBef>
                <a:spcPct val="20000"/>
              </a:spcBef>
            </a:pPr>
            <a:endParaRPr lang="en-US" sz="2000" b="1" dirty="0">
              <a:solidFill>
                <a:srgbClr val="000000"/>
              </a:solidFill>
              <a:cs typeface="Times New Roman" pitchFamily="18" charset="0"/>
            </a:endParaRPr>
          </a:p>
        </p:txBody>
      </p:sp>
      <p:sp>
        <p:nvSpPr>
          <p:cNvPr id="11" name="Rectangle 5"/>
          <p:cNvSpPr>
            <a:spLocks noChangeArrowheads="1"/>
          </p:cNvSpPr>
          <p:nvPr/>
        </p:nvSpPr>
        <p:spPr bwMode="auto">
          <a:xfrm>
            <a:off x="250824" y="3429000"/>
            <a:ext cx="8208963" cy="2520280"/>
          </a:xfrm>
          <a:prstGeom prst="rect">
            <a:avLst/>
          </a:prstGeom>
          <a:noFill/>
          <a:ln w="254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n-US" sz="2000" b="1" dirty="0"/>
              <a:t>People are confronted by the dilemma:</a:t>
            </a:r>
          </a:p>
          <a:p>
            <a:pPr marL="457200" indent="-457200">
              <a:spcBef>
                <a:spcPct val="20000"/>
              </a:spcBef>
              <a:buFontTx/>
              <a:buAutoNum type="arabicParenBoth"/>
            </a:pPr>
            <a:r>
              <a:rPr lang="en-US" sz="2000" b="1" dirty="0">
                <a:solidFill>
                  <a:srgbClr val="000000"/>
                </a:solidFill>
                <a:cs typeface="Times New Roman" pitchFamily="18" charset="0"/>
              </a:rPr>
              <a:t>Interaction </a:t>
            </a:r>
            <a:r>
              <a:rPr lang="en-US" sz="2000" b="1" dirty="0" smtClean="0">
                <a:solidFill>
                  <a:srgbClr val="000000"/>
                </a:solidFill>
                <a:cs typeface="Times New Roman" pitchFamily="18" charset="0"/>
              </a:rPr>
              <a:t>overload: They are </a:t>
            </a:r>
            <a:r>
              <a:rPr lang="en-US" sz="2000" b="1" dirty="0" smtClean="0"/>
              <a:t>at </a:t>
            </a:r>
            <a:r>
              <a:rPr lang="en-US" sz="2000" b="1" dirty="0"/>
              <a:t>risk </a:t>
            </a:r>
            <a:r>
              <a:rPr lang="en-US" sz="2000" b="1" dirty="0" smtClean="0"/>
              <a:t>of being distracted, in </a:t>
            </a:r>
            <a:r>
              <a:rPr lang="en-US" sz="2000" b="1" dirty="0"/>
              <a:t>a state of constant social vigilance and </a:t>
            </a:r>
            <a:r>
              <a:rPr lang="en-US" sz="2000" b="1" dirty="0" smtClean="0"/>
              <a:t>of </a:t>
            </a:r>
            <a:r>
              <a:rPr lang="en-US" sz="2000" b="1" dirty="0"/>
              <a:t>having their attention totally consumed by this social interaction</a:t>
            </a:r>
            <a:r>
              <a:rPr lang="en-US" sz="2000" b="1" dirty="0" smtClean="0"/>
              <a:t>.</a:t>
            </a:r>
          </a:p>
          <a:p>
            <a:pPr marL="457200" indent="-457200">
              <a:spcBef>
                <a:spcPct val="20000"/>
              </a:spcBef>
              <a:buAutoNum type="arabicParenBoth"/>
            </a:pPr>
            <a:r>
              <a:rPr lang="en-US" sz="2000" b="1" dirty="0" smtClean="0"/>
              <a:t>Marginalization: If they do not engage into the social interaction they are at risk of missing important information but also of being disconnected (ignored by others = not having their attention).</a:t>
            </a:r>
          </a:p>
          <a:p>
            <a:pPr marL="342900" indent="-342900">
              <a:spcBef>
                <a:spcPct val="20000"/>
              </a:spcBef>
            </a:pPr>
            <a:endParaRPr lang="en-US" sz="2000" b="1" dirty="0" smtClean="0"/>
          </a:p>
          <a:p>
            <a:pPr marL="457200" indent="-457200">
              <a:spcBef>
                <a:spcPct val="20000"/>
              </a:spcBef>
              <a:buAutoNum type="arabicParenBoth"/>
            </a:pPr>
            <a:endParaRPr lang="en-US" sz="2000" b="1" dirty="0"/>
          </a:p>
          <a:p>
            <a:pPr marL="342900" indent="-342900">
              <a:spcBef>
                <a:spcPct val="20000"/>
              </a:spcBef>
            </a:pPr>
            <a:endParaRPr lang="en-US" sz="2000" b="1" dirty="0">
              <a:solidFill>
                <a:srgbClr val="000000"/>
              </a:solidFill>
              <a:cs typeface="Times New Roman" pitchFamily="18" charset="0"/>
            </a:endParaRPr>
          </a:p>
        </p:txBody>
      </p:sp>
    </p:spTree>
    <p:extLst>
      <p:ext uri="{BB962C8B-B14F-4D97-AF65-F5344CB8AC3E}">
        <p14:creationId xmlns:p14="http://schemas.microsoft.com/office/powerpoint/2010/main" val="3449838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r>
              <a:rPr lang="en-GB" dirty="0"/>
              <a:t>7 </a:t>
            </a:r>
            <a:r>
              <a:rPr lang="en-GB" dirty="0" err="1"/>
              <a:t>Février</a:t>
            </a:r>
            <a:r>
              <a:rPr lang="en-GB" dirty="0"/>
              <a:t> 2013</a:t>
            </a:r>
          </a:p>
        </p:txBody>
      </p:sp>
      <p:sp>
        <p:nvSpPr>
          <p:cNvPr id="7" name="Espace réservé du pied de page 6"/>
          <p:cNvSpPr>
            <a:spLocks noGrp="1"/>
          </p:cNvSpPr>
          <p:nvPr>
            <p:ph type="ftr" sz="quarter" idx="11"/>
          </p:nvPr>
        </p:nvSpPr>
        <p:spPr>
          <a:xfrm>
            <a:off x="2123728" y="6453336"/>
            <a:ext cx="5184576" cy="365125"/>
          </a:xfrm>
        </p:spPr>
        <p:txBody>
          <a:bodyPr/>
          <a:lstStyle/>
          <a:p>
            <a:pPr>
              <a:lnSpc>
                <a:spcPct val="80000"/>
              </a:lnSpc>
              <a:spcAft>
                <a:spcPts val="300"/>
              </a:spcAft>
            </a:pPr>
            <a:r>
              <a:rPr lang="en-US" b="1" dirty="0"/>
              <a:t>Creativity and Attention in the age of the Web @  ACM WEB SCIENCE 2013</a:t>
            </a:r>
          </a:p>
        </p:txBody>
      </p:sp>
      <p:sp>
        <p:nvSpPr>
          <p:cNvPr id="8" name="Espace réservé du numéro de diapositive 7"/>
          <p:cNvSpPr>
            <a:spLocks noGrp="1"/>
          </p:cNvSpPr>
          <p:nvPr>
            <p:ph type="sldNum" sz="quarter" idx="12"/>
          </p:nvPr>
        </p:nvSpPr>
        <p:spPr/>
        <p:txBody>
          <a:bodyPr/>
          <a:lstStyle/>
          <a:p>
            <a:fld id="{F6CB8C69-894A-4070-BCD3-4A66555CC10D}" type="slidenum">
              <a:rPr lang="en-GB"/>
              <a:pPr/>
              <a:t>5</a:t>
            </a:fld>
            <a:endParaRPr lang="en-GB" dirty="0"/>
          </a:p>
        </p:txBody>
      </p:sp>
      <p:sp>
        <p:nvSpPr>
          <p:cNvPr id="90114" name="Rectangle 2"/>
          <p:cNvSpPr>
            <a:spLocks noGrp="1" noChangeArrowheads="1"/>
          </p:cNvSpPr>
          <p:nvPr>
            <p:ph type="title"/>
          </p:nvPr>
        </p:nvSpPr>
        <p:spPr>
          <a:xfrm>
            <a:off x="0" y="188913"/>
            <a:ext cx="8713788" cy="1143000"/>
          </a:xfrm>
        </p:spPr>
        <p:txBody>
          <a:bodyPr/>
          <a:lstStyle/>
          <a:p>
            <a:endParaRPr lang="fr-FR" sz="4000"/>
          </a:p>
        </p:txBody>
      </p:sp>
      <p:sp>
        <p:nvSpPr>
          <p:cNvPr id="9" name="Rectangle 8"/>
          <p:cNvSpPr>
            <a:spLocks noChangeArrowheads="1"/>
          </p:cNvSpPr>
          <p:nvPr/>
        </p:nvSpPr>
        <p:spPr bwMode="auto">
          <a:xfrm>
            <a:off x="0" y="404813"/>
            <a:ext cx="9144000" cy="914400"/>
          </a:xfrm>
          <a:prstGeom prst="rect">
            <a:avLst/>
          </a:prstGeom>
          <a:solidFill>
            <a:srgbClr val="339966"/>
          </a:solidFill>
          <a:ln w="25400" algn="ctr">
            <a:solidFill>
              <a:srgbClr val="163E66"/>
            </a:solidFill>
            <a:miter lim="800000"/>
            <a:headEnd/>
            <a:tailEnd/>
          </a:ln>
        </p:spPr>
        <p:txBody>
          <a:bodyPr anchor="ctr"/>
          <a:lstStyle/>
          <a:p>
            <a:r>
              <a:rPr lang="fr-FR" sz="3200" b="1" dirty="0" smtClean="0">
                <a:solidFill>
                  <a:schemeClr val="bg1"/>
                </a:solidFill>
                <a:ea typeface="ＭＳ Ｐゴシック" pitchFamily="34" charset="-128"/>
              </a:rPr>
              <a:t>   2. </a:t>
            </a:r>
            <a:r>
              <a:rPr lang="en-US" sz="3200" b="1" dirty="0" smtClean="0">
                <a:solidFill>
                  <a:schemeClr val="bg1"/>
                </a:solidFill>
                <a:ea typeface="ＭＳ Ｐゴシック" pitchFamily="34" charset="-128"/>
              </a:rPr>
              <a:t>	Social Media: social effects</a:t>
            </a:r>
            <a:endParaRPr lang="en-US" sz="3200" b="1" i="0" dirty="0">
              <a:solidFill>
                <a:schemeClr val="bg1"/>
              </a:solidFill>
              <a:ea typeface="ＭＳ Ｐゴシック" pitchFamily="34" charset="-128"/>
            </a:endParaRPr>
          </a:p>
        </p:txBody>
      </p:sp>
      <p:sp>
        <p:nvSpPr>
          <p:cNvPr id="10" name="Rectangle 5"/>
          <p:cNvSpPr>
            <a:spLocks noChangeArrowheads="1"/>
          </p:cNvSpPr>
          <p:nvPr/>
        </p:nvSpPr>
        <p:spPr bwMode="auto">
          <a:xfrm>
            <a:off x="250824" y="1556792"/>
            <a:ext cx="8208963" cy="1368152"/>
          </a:xfrm>
          <a:prstGeom prst="rect">
            <a:avLst/>
          </a:prstGeom>
          <a:noFill/>
          <a:ln w="254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n-US" sz="2000" b="1" dirty="0" smtClean="0">
                <a:solidFill>
                  <a:srgbClr val="000000"/>
                </a:solidFill>
                <a:cs typeface="Times New Roman" pitchFamily="18" charset="0"/>
              </a:rPr>
              <a:t>Influences </a:t>
            </a:r>
            <a:r>
              <a:rPr lang="en-US" sz="2000" b="1" dirty="0">
                <a:solidFill>
                  <a:srgbClr val="000000"/>
                </a:solidFill>
                <a:cs typeface="Times New Roman" pitchFamily="18" charset="0"/>
              </a:rPr>
              <a:t>their behaviors: the sense of being watched may hinder or stimulate action (cf. social pressure &amp; social facilitation); people may also hide behind other (cf. social loafing) and be inhibited in their actions.</a:t>
            </a:r>
          </a:p>
          <a:p>
            <a:pPr marL="342900" indent="-342900">
              <a:spcBef>
                <a:spcPct val="20000"/>
              </a:spcBef>
            </a:pPr>
            <a:endParaRPr lang="en-US" sz="2000" b="1" dirty="0" smtClean="0"/>
          </a:p>
          <a:p>
            <a:pPr marL="457200" indent="-457200">
              <a:spcBef>
                <a:spcPct val="20000"/>
              </a:spcBef>
              <a:buAutoNum type="arabicParenBoth"/>
            </a:pPr>
            <a:endParaRPr lang="en-US" sz="2000" b="1" dirty="0"/>
          </a:p>
          <a:p>
            <a:pPr marL="342900" indent="-342900">
              <a:spcBef>
                <a:spcPct val="20000"/>
              </a:spcBef>
            </a:pPr>
            <a:endParaRPr lang="en-US" sz="2000" b="1" dirty="0">
              <a:solidFill>
                <a:srgbClr val="000000"/>
              </a:solidFill>
              <a:cs typeface="Times New Roman" pitchFamily="18" charset="0"/>
            </a:endParaRPr>
          </a:p>
        </p:txBody>
      </p:sp>
      <p:sp>
        <p:nvSpPr>
          <p:cNvPr id="11" name="Rectangle 5"/>
          <p:cNvSpPr>
            <a:spLocks noChangeArrowheads="1"/>
          </p:cNvSpPr>
          <p:nvPr/>
        </p:nvSpPr>
        <p:spPr bwMode="auto">
          <a:xfrm>
            <a:off x="253521" y="3068960"/>
            <a:ext cx="8208963" cy="3168352"/>
          </a:xfrm>
          <a:prstGeom prst="rect">
            <a:avLst/>
          </a:prstGeom>
          <a:noFill/>
          <a:ln w="254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n-US" sz="2000" b="1" dirty="0" smtClean="0"/>
              <a:t>The effects:</a:t>
            </a:r>
            <a:endParaRPr lang="en-US" sz="2000" b="1" dirty="0"/>
          </a:p>
          <a:p>
            <a:pPr marL="457200" indent="-457200">
              <a:spcBef>
                <a:spcPct val="20000"/>
              </a:spcBef>
              <a:buFontTx/>
              <a:buAutoNum type="arabicParenBoth"/>
            </a:pPr>
            <a:r>
              <a:rPr lang="en-US" sz="2000" b="1" dirty="0" smtClean="0">
                <a:solidFill>
                  <a:srgbClr val="000000"/>
                </a:solidFill>
                <a:cs typeface="Times New Roman" pitchFamily="18" charset="0"/>
              </a:rPr>
              <a:t>Social facilitation</a:t>
            </a:r>
            <a:r>
              <a:rPr lang="en-US" sz="2000" b="1" dirty="0" smtClean="0"/>
              <a:t>: people behavior can be stimulated or inhibited when they feel they are being watched. (cf. Robert </a:t>
            </a:r>
            <a:r>
              <a:rPr lang="en-US" sz="2000" b="1" dirty="0" err="1" smtClean="0"/>
              <a:t>Zajonc</a:t>
            </a:r>
            <a:r>
              <a:rPr lang="en-US" sz="2000" b="1" dirty="0" smtClean="0"/>
              <a:t> </a:t>
            </a:r>
            <a:r>
              <a:rPr lang="en-US" sz="2000" b="1" dirty="0"/>
              <a:t>Activation Theory)</a:t>
            </a:r>
            <a:endParaRPr lang="en-US" sz="2000" b="1" dirty="0" smtClean="0"/>
          </a:p>
          <a:p>
            <a:pPr marL="457200" indent="-457200">
              <a:spcBef>
                <a:spcPct val="20000"/>
              </a:spcBef>
              <a:buAutoNum type="arabicParenBoth"/>
            </a:pPr>
            <a:r>
              <a:rPr lang="en-US" sz="2000" b="1" dirty="0" smtClean="0"/>
              <a:t>Hive effect: social pressure may «shutdown» divergent thinking </a:t>
            </a:r>
            <a:r>
              <a:rPr lang="fr-FR" sz="2000" b="1" dirty="0" smtClean="0"/>
              <a:t>(cf. </a:t>
            </a:r>
            <a:r>
              <a:rPr lang="fr-FR" sz="2000" b="1" dirty="0" err="1" smtClean="0"/>
              <a:t>Jaron</a:t>
            </a:r>
            <a:r>
              <a:rPr lang="fr-FR" sz="2000" b="1" dirty="0" smtClean="0"/>
              <a:t> Lanier on « Digital </a:t>
            </a:r>
            <a:r>
              <a:rPr lang="fr-FR" sz="2000" b="1" dirty="0" err="1" smtClean="0"/>
              <a:t>Maoism</a:t>
            </a:r>
            <a:r>
              <a:rPr lang="fr-FR" sz="2000" b="1" dirty="0" smtClean="0"/>
              <a:t>»)</a:t>
            </a:r>
            <a:endParaRPr lang="en-US" sz="2000" b="1" dirty="0" smtClean="0"/>
          </a:p>
          <a:p>
            <a:pPr marL="457200" indent="-457200">
              <a:spcBef>
                <a:spcPct val="20000"/>
              </a:spcBef>
              <a:buAutoNum type="arabicParenBoth"/>
            </a:pPr>
            <a:r>
              <a:rPr lang="en-US" sz="2000" b="1" dirty="0" smtClean="0"/>
              <a:t>Social loafing: people exert less effort when they are in groups. (cf. </a:t>
            </a:r>
            <a:r>
              <a:rPr lang="en-US" sz="2000" b="1" dirty="0" err="1" smtClean="0"/>
              <a:t>Karau</a:t>
            </a:r>
            <a:r>
              <a:rPr lang="en-US" sz="2000" b="1" dirty="0" smtClean="0"/>
              <a:t> &amp; Williams 1993)</a:t>
            </a:r>
          </a:p>
          <a:p>
            <a:pPr marL="457200" indent="-457200">
              <a:spcBef>
                <a:spcPct val="20000"/>
              </a:spcBef>
              <a:buAutoNum type="arabicParenBoth"/>
            </a:pPr>
            <a:r>
              <a:rPr lang="en-US" sz="2000" b="1" dirty="0" smtClean="0"/>
              <a:t>Flattering «narcissism». (cf. research on identity exposure on Facebook)</a:t>
            </a:r>
          </a:p>
          <a:p>
            <a:pPr marL="457200" indent="-457200">
              <a:spcBef>
                <a:spcPct val="20000"/>
              </a:spcBef>
              <a:buAutoNum type="arabicParenBoth"/>
            </a:pPr>
            <a:r>
              <a:rPr lang="fr-FR" sz="2000" b="1" dirty="0" smtClean="0"/>
              <a:t>… (</a:t>
            </a:r>
            <a:r>
              <a:rPr lang="fr-FR" sz="2000" b="1" dirty="0" err="1" smtClean="0"/>
              <a:t>Paretto</a:t>
            </a:r>
            <a:r>
              <a:rPr lang="fr-FR" sz="2000" b="1" dirty="0" smtClean="0"/>
              <a:t> </a:t>
            </a:r>
            <a:r>
              <a:rPr lang="fr-FR" sz="2000" b="1" dirty="0" err="1" smtClean="0"/>
              <a:t>effect</a:t>
            </a:r>
            <a:r>
              <a:rPr lang="fr-FR" sz="2000" b="1" dirty="0" smtClean="0"/>
              <a:t>?)</a:t>
            </a:r>
            <a:endParaRPr lang="en-US" sz="2000" b="1" dirty="0" smtClean="0"/>
          </a:p>
          <a:p>
            <a:pPr marL="342900" indent="-342900">
              <a:spcBef>
                <a:spcPct val="20000"/>
              </a:spcBef>
            </a:pPr>
            <a:endParaRPr lang="en-US" sz="2000" b="1" dirty="0">
              <a:solidFill>
                <a:srgbClr val="000000"/>
              </a:solidFill>
              <a:cs typeface="Times New Roman" pitchFamily="18" charset="0"/>
            </a:endParaRPr>
          </a:p>
        </p:txBody>
      </p:sp>
    </p:spTree>
    <p:extLst>
      <p:ext uri="{BB962C8B-B14F-4D97-AF65-F5344CB8AC3E}">
        <p14:creationId xmlns:p14="http://schemas.microsoft.com/office/powerpoint/2010/main" val="371346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r>
              <a:rPr lang="en-GB" dirty="0"/>
              <a:t>7 </a:t>
            </a:r>
            <a:r>
              <a:rPr lang="en-GB" dirty="0" err="1"/>
              <a:t>Février</a:t>
            </a:r>
            <a:r>
              <a:rPr lang="en-GB" dirty="0"/>
              <a:t> 2013</a:t>
            </a:r>
          </a:p>
        </p:txBody>
      </p:sp>
      <p:sp>
        <p:nvSpPr>
          <p:cNvPr id="7" name="Espace réservé du pied de page 6"/>
          <p:cNvSpPr>
            <a:spLocks noGrp="1"/>
          </p:cNvSpPr>
          <p:nvPr>
            <p:ph type="ftr" sz="quarter" idx="11"/>
          </p:nvPr>
        </p:nvSpPr>
        <p:spPr>
          <a:xfrm>
            <a:off x="2123728" y="6453336"/>
            <a:ext cx="5184576" cy="365125"/>
          </a:xfrm>
        </p:spPr>
        <p:txBody>
          <a:bodyPr/>
          <a:lstStyle/>
          <a:p>
            <a:pPr>
              <a:lnSpc>
                <a:spcPct val="80000"/>
              </a:lnSpc>
              <a:spcAft>
                <a:spcPts val="300"/>
              </a:spcAft>
            </a:pPr>
            <a:r>
              <a:rPr lang="en-US" b="1" dirty="0"/>
              <a:t>Creativity and Attention in the age of the Web @  ACM WEB SCIENCE 2013</a:t>
            </a:r>
          </a:p>
        </p:txBody>
      </p:sp>
      <p:sp>
        <p:nvSpPr>
          <p:cNvPr id="8" name="Espace réservé du numéro de diapositive 7"/>
          <p:cNvSpPr>
            <a:spLocks noGrp="1"/>
          </p:cNvSpPr>
          <p:nvPr>
            <p:ph type="sldNum" sz="quarter" idx="12"/>
          </p:nvPr>
        </p:nvSpPr>
        <p:spPr/>
        <p:txBody>
          <a:bodyPr/>
          <a:lstStyle/>
          <a:p>
            <a:fld id="{F6CB8C69-894A-4070-BCD3-4A66555CC10D}" type="slidenum">
              <a:rPr lang="en-GB"/>
              <a:pPr/>
              <a:t>6</a:t>
            </a:fld>
            <a:endParaRPr lang="en-GB" dirty="0"/>
          </a:p>
        </p:txBody>
      </p:sp>
      <p:sp>
        <p:nvSpPr>
          <p:cNvPr id="90114" name="Rectangle 2"/>
          <p:cNvSpPr>
            <a:spLocks noGrp="1" noChangeArrowheads="1"/>
          </p:cNvSpPr>
          <p:nvPr>
            <p:ph type="title"/>
          </p:nvPr>
        </p:nvSpPr>
        <p:spPr>
          <a:xfrm>
            <a:off x="0" y="188913"/>
            <a:ext cx="8713788" cy="1143000"/>
          </a:xfrm>
        </p:spPr>
        <p:txBody>
          <a:bodyPr/>
          <a:lstStyle/>
          <a:p>
            <a:endParaRPr lang="fr-FR" sz="4000"/>
          </a:p>
        </p:txBody>
      </p:sp>
      <p:sp>
        <p:nvSpPr>
          <p:cNvPr id="9" name="Rectangle 8"/>
          <p:cNvSpPr>
            <a:spLocks noChangeArrowheads="1"/>
          </p:cNvSpPr>
          <p:nvPr/>
        </p:nvSpPr>
        <p:spPr bwMode="auto">
          <a:xfrm>
            <a:off x="0" y="404813"/>
            <a:ext cx="9144000" cy="914400"/>
          </a:xfrm>
          <a:prstGeom prst="rect">
            <a:avLst/>
          </a:prstGeom>
          <a:solidFill>
            <a:srgbClr val="339966"/>
          </a:solidFill>
          <a:ln w="25400" algn="ctr">
            <a:solidFill>
              <a:srgbClr val="163E66"/>
            </a:solidFill>
            <a:miter lim="800000"/>
            <a:headEnd/>
            <a:tailEnd/>
          </a:ln>
        </p:spPr>
        <p:txBody>
          <a:bodyPr anchor="ctr"/>
          <a:lstStyle/>
          <a:p>
            <a:r>
              <a:rPr lang="fr-FR" sz="3200" b="1" dirty="0" smtClean="0">
                <a:solidFill>
                  <a:schemeClr val="bg1"/>
                </a:solidFill>
                <a:ea typeface="ＭＳ Ｐゴシック" pitchFamily="34" charset="-128"/>
              </a:rPr>
              <a:t>   2. </a:t>
            </a:r>
            <a:r>
              <a:rPr lang="en-US" sz="3200" b="1" dirty="0" smtClean="0">
                <a:solidFill>
                  <a:schemeClr val="bg1"/>
                </a:solidFill>
                <a:ea typeface="ＭＳ Ｐゴシック" pitchFamily="34" charset="-128"/>
              </a:rPr>
              <a:t>	Social Media: the management of attention</a:t>
            </a:r>
            <a:endParaRPr lang="en-US" sz="3200" b="1" i="0" dirty="0">
              <a:solidFill>
                <a:schemeClr val="bg1"/>
              </a:solidFill>
              <a:ea typeface="ＭＳ Ｐゴシック" pitchFamily="34" charset="-128"/>
            </a:endParaRPr>
          </a:p>
        </p:txBody>
      </p:sp>
      <p:sp>
        <p:nvSpPr>
          <p:cNvPr id="10" name="Rectangle 5"/>
          <p:cNvSpPr>
            <a:spLocks noChangeArrowheads="1"/>
          </p:cNvSpPr>
          <p:nvPr/>
        </p:nvSpPr>
        <p:spPr bwMode="auto">
          <a:xfrm>
            <a:off x="250824" y="1556792"/>
            <a:ext cx="8208963" cy="4104456"/>
          </a:xfrm>
          <a:prstGeom prst="rect">
            <a:avLst/>
          </a:prstGeom>
          <a:noFill/>
          <a:ln w="254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n-US" sz="2000" b="1" dirty="0" smtClean="0">
                <a:solidFill>
                  <a:srgbClr val="000000"/>
                </a:solidFill>
                <a:cs typeface="Times New Roman" pitchFamily="18" charset="0"/>
              </a:rPr>
              <a:t>The management of attention with social media is about creating systems that are attention effective, and that are more specially able to address:</a:t>
            </a:r>
          </a:p>
          <a:p>
            <a:pPr marL="342900" indent="-342900">
              <a:spcBef>
                <a:spcPct val="20000"/>
              </a:spcBef>
            </a:pPr>
            <a:endParaRPr lang="en-US" sz="2000" b="1" dirty="0" smtClean="0">
              <a:solidFill>
                <a:srgbClr val="000000"/>
              </a:solidFill>
              <a:cs typeface="Times New Roman" pitchFamily="18" charset="0"/>
            </a:endParaRPr>
          </a:p>
          <a:p>
            <a:pPr marL="342900" indent="-342900">
              <a:spcBef>
                <a:spcPct val="20000"/>
              </a:spcBef>
              <a:buFont typeface="Arial" charset="0"/>
              <a:buChar char="•"/>
            </a:pPr>
            <a:r>
              <a:rPr lang="en-US" sz="2000" b="1" dirty="0" smtClean="0">
                <a:solidFill>
                  <a:srgbClr val="000000"/>
                </a:solidFill>
                <a:cs typeface="Times New Roman" pitchFamily="18" charset="0"/>
              </a:rPr>
              <a:t>How people are able individually to allocate their attention interacting with others in an effective way, therefore addressing the social interaction overload issue.</a:t>
            </a:r>
          </a:p>
          <a:p>
            <a:pPr marL="342900" indent="-342900">
              <a:spcBef>
                <a:spcPct val="20000"/>
              </a:spcBef>
              <a:buFont typeface="Arial" charset="0"/>
              <a:buChar char="•"/>
            </a:pPr>
            <a:r>
              <a:rPr lang="en-US" sz="2000" b="1" dirty="0" smtClean="0">
                <a:solidFill>
                  <a:srgbClr val="000000"/>
                </a:solidFill>
                <a:cs typeface="Times New Roman" pitchFamily="18" charset="0"/>
              </a:rPr>
              <a:t>How the attention is managed at the level of the community, and more specifically how the social effects (e.g. social </a:t>
            </a:r>
            <a:r>
              <a:rPr lang="en-US" sz="2000" b="1" dirty="0">
                <a:solidFill>
                  <a:srgbClr val="000000"/>
                </a:solidFill>
                <a:cs typeface="Times New Roman" pitchFamily="18" charset="0"/>
              </a:rPr>
              <a:t>facilitation</a:t>
            </a:r>
            <a:r>
              <a:rPr lang="en-US" sz="2000" b="1" dirty="0"/>
              <a:t>, hive effect, social </a:t>
            </a:r>
            <a:r>
              <a:rPr lang="en-US" sz="2000" b="1" dirty="0" smtClean="0"/>
              <a:t>loafing)</a:t>
            </a:r>
            <a:r>
              <a:rPr lang="en-US" sz="2000" b="1" dirty="0" smtClean="0">
                <a:solidFill>
                  <a:srgbClr val="000000"/>
                </a:solidFill>
                <a:cs typeface="Times New Roman" pitchFamily="18" charset="0"/>
              </a:rPr>
              <a:t> are taken into account. This relates in particular about the mechanisms that are used for the community as a whole to synchronize (orient the attention of the community) in an effective way.</a:t>
            </a:r>
            <a:endParaRPr lang="fr-FR" sz="2000" b="1" dirty="0" smtClean="0">
              <a:solidFill>
                <a:srgbClr val="000000"/>
              </a:solidFill>
              <a:cs typeface="Times New Roman" pitchFamily="18" charset="0"/>
            </a:endParaRPr>
          </a:p>
          <a:p>
            <a:pPr marL="342900" indent="-342900">
              <a:spcBef>
                <a:spcPct val="20000"/>
              </a:spcBef>
              <a:buFont typeface="Arial" charset="0"/>
              <a:buChar char="•"/>
            </a:pPr>
            <a:endParaRPr lang="en-US" sz="2000" b="1" dirty="0" smtClean="0">
              <a:solidFill>
                <a:srgbClr val="000000"/>
              </a:solidFill>
              <a:cs typeface="Times New Roman" pitchFamily="18" charset="0"/>
            </a:endParaRPr>
          </a:p>
          <a:p>
            <a:pPr marL="342900" indent="-342900">
              <a:spcBef>
                <a:spcPct val="20000"/>
              </a:spcBef>
            </a:pPr>
            <a:endParaRPr lang="en-US" sz="2000" b="1" dirty="0" smtClean="0"/>
          </a:p>
          <a:p>
            <a:pPr marL="457200" indent="-457200">
              <a:spcBef>
                <a:spcPct val="20000"/>
              </a:spcBef>
              <a:buAutoNum type="arabicParenBoth"/>
            </a:pPr>
            <a:endParaRPr lang="en-US" sz="2000" b="1" dirty="0"/>
          </a:p>
          <a:p>
            <a:pPr marL="342900" indent="-342900">
              <a:spcBef>
                <a:spcPct val="20000"/>
              </a:spcBef>
            </a:pPr>
            <a:endParaRPr lang="en-US" sz="2000" b="1" dirty="0">
              <a:solidFill>
                <a:srgbClr val="000000"/>
              </a:solidFill>
              <a:cs typeface="Times New Roman" pitchFamily="18" charset="0"/>
            </a:endParaRPr>
          </a:p>
        </p:txBody>
      </p:sp>
    </p:spTree>
    <p:extLst>
      <p:ext uri="{BB962C8B-B14F-4D97-AF65-F5344CB8AC3E}">
        <p14:creationId xmlns:p14="http://schemas.microsoft.com/office/powerpoint/2010/main" val="1291325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r>
              <a:rPr lang="en-GB" dirty="0"/>
              <a:t>7 </a:t>
            </a:r>
            <a:r>
              <a:rPr lang="en-GB" dirty="0" err="1"/>
              <a:t>Février</a:t>
            </a:r>
            <a:r>
              <a:rPr lang="en-GB" dirty="0"/>
              <a:t> 2013</a:t>
            </a:r>
          </a:p>
        </p:txBody>
      </p:sp>
      <p:sp>
        <p:nvSpPr>
          <p:cNvPr id="7" name="Espace réservé du pied de page 6"/>
          <p:cNvSpPr>
            <a:spLocks noGrp="1"/>
          </p:cNvSpPr>
          <p:nvPr>
            <p:ph type="ftr" sz="quarter" idx="11"/>
          </p:nvPr>
        </p:nvSpPr>
        <p:spPr>
          <a:xfrm>
            <a:off x="2123728" y="6453336"/>
            <a:ext cx="5184576" cy="365125"/>
          </a:xfrm>
        </p:spPr>
        <p:txBody>
          <a:bodyPr/>
          <a:lstStyle/>
          <a:p>
            <a:pPr>
              <a:lnSpc>
                <a:spcPct val="80000"/>
              </a:lnSpc>
              <a:spcAft>
                <a:spcPts val="300"/>
              </a:spcAft>
            </a:pPr>
            <a:r>
              <a:rPr lang="en-US" b="1" dirty="0"/>
              <a:t>Creativity and Attention in the age of the Web @  ACM WEB SCIENCE 2013</a:t>
            </a:r>
          </a:p>
        </p:txBody>
      </p:sp>
      <p:sp>
        <p:nvSpPr>
          <p:cNvPr id="8" name="Espace réservé du numéro de diapositive 7"/>
          <p:cNvSpPr>
            <a:spLocks noGrp="1"/>
          </p:cNvSpPr>
          <p:nvPr>
            <p:ph type="sldNum" sz="quarter" idx="12"/>
          </p:nvPr>
        </p:nvSpPr>
        <p:spPr/>
        <p:txBody>
          <a:bodyPr/>
          <a:lstStyle/>
          <a:p>
            <a:fld id="{F6CB8C69-894A-4070-BCD3-4A66555CC10D}" type="slidenum">
              <a:rPr lang="en-GB"/>
              <a:pPr/>
              <a:t>7</a:t>
            </a:fld>
            <a:endParaRPr lang="en-GB" dirty="0"/>
          </a:p>
        </p:txBody>
      </p:sp>
      <p:sp>
        <p:nvSpPr>
          <p:cNvPr id="90114" name="Rectangle 2"/>
          <p:cNvSpPr>
            <a:spLocks noGrp="1" noChangeArrowheads="1"/>
          </p:cNvSpPr>
          <p:nvPr>
            <p:ph type="title"/>
          </p:nvPr>
        </p:nvSpPr>
        <p:spPr>
          <a:xfrm>
            <a:off x="0" y="188913"/>
            <a:ext cx="8713788" cy="1143000"/>
          </a:xfrm>
        </p:spPr>
        <p:txBody>
          <a:bodyPr/>
          <a:lstStyle/>
          <a:p>
            <a:endParaRPr lang="fr-FR" sz="4000"/>
          </a:p>
        </p:txBody>
      </p:sp>
      <p:sp>
        <p:nvSpPr>
          <p:cNvPr id="9" name="Rectangle 8"/>
          <p:cNvSpPr>
            <a:spLocks noChangeArrowheads="1"/>
          </p:cNvSpPr>
          <p:nvPr/>
        </p:nvSpPr>
        <p:spPr bwMode="auto">
          <a:xfrm>
            <a:off x="0" y="404813"/>
            <a:ext cx="9144000" cy="914400"/>
          </a:xfrm>
          <a:prstGeom prst="rect">
            <a:avLst/>
          </a:prstGeom>
          <a:solidFill>
            <a:srgbClr val="339966"/>
          </a:solidFill>
          <a:ln w="25400" algn="ctr">
            <a:solidFill>
              <a:srgbClr val="163E66"/>
            </a:solidFill>
            <a:miter lim="800000"/>
            <a:headEnd/>
            <a:tailEnd/>
          </a:ln>
        </p:spPr>
        <p:txBody>
          <a:bodyPr anchor="ctr"/>
          <a:lstStyle/>
          <a:p>
            <a:r>
              <a:rPr lang="fr-FR" sz="3200" b="1" dirty="0" smtClean="0">
                <a:solidFill>
                  <a:schemeClr val="bg1"/>
                </a:solidFill>
                <a:ea typeface="ＭＳ Ｐゴシック" pitchFamily="34" charset="-128"/>
              </a:rPr>
              <a:t>   3. 	</a:t>
            </a:r>
            <a:r>
              <a:rPr lang="en-US" sz="3200" b="1" dirty="0" smtClean="0">
                <a:solidFill>
                  <a:schemeClr val="bg1"/>
                </a:solidFill>
                <a:ea typeface="ＭＳ Ｐゴシック" pitchFamily="34" charset="-128"/>
              </a:rPr>
              <a:t>Creativity</a:t>
            </a:r>
            <a:endParaRPr lang="en-US" sz="3200" b="1" i="0" dirty="0">
              <a:solidFill>
                <a:schemeClr val="bg1"/>
              </a:solidFill>
              <a:ea typeface="ＭＳ Ｐゴシック" pitchFamily="34" charset="-128"/>
            </a:endParaRPr>
          </a:p>
        </p:txBody>
      </p:sp>
      <p:sp>
        <p:nvSpPr>
          <p:cNvPr id="10" name="Rectangle 5"/>
          <p:cNvSpPr>
            <a:spLocks noChangeArrowheads="1"/>
          </p:cNvSpPr>
          <p:nvPr/>
        </p:nvSpPr>
        <p:spPr bwMode="auto">
          <a:xfrm>
            <a:off x="250824" y="1628800"/>
            <a:ext cx="8208963" cy="4464496"/>
          </a:xfrm>
          <a:prstGeom prst="rect">
            <a:avLst/>
          </a:prstGeom>
          <a:noFill/>
          <a:ln w="254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n-US" sz="2000" b="1" dirty="0">
                <a:solidFill>
                  <a:srgbClr val="000000"/>
                </a:solidFill>
                <a:cs typeface="Times New Roman" pitchFamily="18" charset="0"/>
              </a:rPr>
              <a:t>Creativity can be associated to a phenomenon in which people are imagining “something” that is “genuinely new” and that is valuable, i.e. that involves the fulfilling of the two criteria of novelty and appropriateness (Hennessey &amp; </a:t>
            </a:r>
            <a:r>
              <a:rPr lang="en-US" sz="2000" b="1" dirty="0" err="1">
                <a:solidFill>
                  <a:srgbClr val="000000"/>
                </a:solidFill>
                <a:cs typeface="Times New Roman" pitchFamily="18" charset="0"/>
              </a:rPr>
              <a:t>Amabile</a:t>
            </a:r>
            <a:r>
              <a:rPr lang="en-US" sz="2000" b="1" dirty="0">
                <a:solidFill>
                  <a:srgbClr val="000000"/>
                </a:solidFill>
                <a:cs typeface="Times New Roman" pitchFamily="18" charset="0"/>
              </a:rPr>
              <a:t> 2010</a:t>
            </a:r>
            <a:r>
              <a:rPr lang="en-US" sz="2000" b="1" dirty="0" smtClean="0">
                <a:solidFill>
                  <a:srgbClr val="000000"/>
                </a:solidFill>
                <a:cs typeface="Times New Roman" pitchFamily="18" charset="0"/>
              </a:rPr>
              <a:t>).</a:t>
            </a:r>
            <a:r>
              <a:rPr lang="en-US" sz="2000" b="1" dirty="0">
                <a:solidFill>
                  <a:srgbClr val="000000"/>
                </a:solidFill>
                <a:cs typeface="Times New Roman" pitchFamily="18" charset="0"/>
              </a:rPr>
              <a:t> Creativity is less and less considered as an isolated activity by a lonely individual. (despite some negative effects of team interaction)</a:t>
            </a:r>
          </a:p>
          <a:p>
            <a:pPr marL="342900" indent="-342900">
              <a:spcBef>
                <a:spcPct val="20000"/>
              </a:spcBef>
            </a:pPr>
            <a:endParaRPr lang="en-US" sz="2000" b="1" dirty="0" smtClean="0">
              <a:solidFill>
                <a:srgbClr val="000000"/>
              </a:solidFill>
              <a:cs typeface="Times New Roman" pitchFamily="18" charset="0"/>
            </a:endParaRPr>
          </a:p>
          <a:p>
            <a:pPr marL="342900" indent="-342900">
              <a:spcBef>
                <a:spcPct val="20000"/>
              </a:spcBef>
            </a:pPr>
            <a:r>
              <a:rPr lang="en-US" sz="2000" b="1" dirty="0" smtClean="0">
                <a:solidFill>
                  <a:srgbClr val="000000"/>
                </a:solidFill>
                <a:cs typeface="Times New Roman" pitchFamily="18" charset="0"/>
              </a:rPr>
              <a:t>Supporting Creativity:</a:t>
            </a:r>
          </a:p>
          <a:p>
            <a:pPr marL="457200" indent="-457200">
              <a:spcBef>
                <a:spcPct val="20000"/>
              </a:spcBef>
              <a:buFont typeface="Arial" pitchFamily="34" charset="0"/>
              <a:buChar char="•"/>
            </a:pPr>
            <a:r>
              <a:rPr lang="en-US" sz="2000" b="1" dirty="0" smtClean="0">
                <a:solidFill>
                  <a:srgbClr val="000000"/>
                </a:solidFill>
                <a:cs typeface="Times New Roman" pitchFamily="18" charset="0"/>
              </a:rPr>
              <a:t>It is more about establishment of a favorable environment rather than a rigid process.</a:t>
            </a:r>
          </a:p>
          <a:p>
            <a:pPr marL="457200" indent="-457200">
              <a:spcBef>
                <a:spcPct val="20000"/>
              </a:spcBef>
              <a:buFont typeface="Arial" pitchFamily="34" charset="0"/>
              <a:buChar char="•"/>
            </a:pPr>
            <a:r>
              <a:rPr lang="en-US" sz="2000" b="1" dirty="0" smtClean="0">
                <a:solidFill>
                  <a:srgbClr val="000000"/>
                </a:solidFill>
                <a:cs typeface="Times New Roman" pitchFamily="18" charset="0"/>
              </a:rPr>
              <a:t>The condition are complex and can «generally» be associated with autonomy, focus (cf. </a:t>
            </a:r>
            <a:r>
              <a:rPr lang="en-US" sz="2000" b="1" dirty="0" err="1" smtClean="0">
                <a:solidFill>
                  <a:srgbClr val="000000"/>
                </a:solidFill>
                <a:cs typeface="Times New Roman" pitchFamily="18" charset="0"/>
              </a:rPr>
              <a:t>Mihaly</a:t>
            </a:r>
            <a:r>
              <a:rPr lang="en-US" sz="2000" b="1" dirty="0" smtClean="0">
                <a:solidFill>
                  <a:srgbClr val="000000"/>
                </a:solidFill>
                <a:cs typeface="Times New Roman" pitchFamily="18" charset="0"/>
              </a:rPr>
              <a:t> </a:t>
            </a:r>
            <a:r>
              <a:rPr lang="en-US" sz="2000" b="1" dirty="0" err="1" smtClean="0">
                <a:solidFill>
                  <a:srgbClr val="000000"/>
                </a:solidFill>
                <a:cs typeface="Times New Roman" pitchFamily="18" charset="0"/>
              </a:rPr>
              <a:t>Csikszentmihalyi</a:t>
            </a:r>
            <a:r>
              <a:rPr lang="en-US" sz="2000" b="1" dirty="0" smtClean="0">
                <a:solidFill>
                  <a:srgbClr val="000000"/>
                </a:solidFill>
                <a:cs typeface="Times New Roman" pitchFamily="18" charset="0"/>
              </a:rPr>
              <a:t>), and inversely correlated with time pressure, distraction, fragmentation of work, constraint, etc.</a:t>
            </a:r>
          </a:p>
          <a:p>
            <a:pPr marL="457200" indent="-457200">
              <a:spcBef>
                <a:spcPct val="20000"/>
              </a:spcBef>
              <a:buFont typeface="Arial" pitchFamily="34" charset="0"/>
              <a:buChar char="•"/>
            </a:pPr>
            <a:endParaRPr lang="en-US" sz="2000" b="1" dirty="0" smtClean="0">
              <a:solidFill>
                <a:srgbClr val="000000"/>
              </a:solidFill>
              <a:cs typeface="Times New Roman" pitchFamily="18" charset="0"/>
            </a:endParaRPr>
          </a:p>
          <a:p>
            <a:pPr marL="342900" indent="-342900">
              <a:spcBef>
                <a:spcPct val="20000"/>
              </a:spcBef>
            </a:pPr>
            <a:endParaRPr lang="en-US" sz="2000" b="1" dirty="0">
              <a:solidFill>
                <a:srgbClr val="000000"/>
              </a:solidFill>
              <a:cs typeface="Times New Roman" pitchFamily="18" charset="0"/>
            </a:endParaRPr>
          </a:p>
        </p:txBody>
      </p:sp>
    </p:spTree>
    <p:extLst>
      <p:ext uri="{BB962C8B-B14F-4D97-AF65-F5344CB8AC3E}">
        <p14:creationId xmlns:p14="http://schemas.microsoft.com/office/powerpoint/2010/main" val="4116895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r>
              <a:rPr lang="en-GB" dirty="0"/>
              <a:t>7 </a:t>
            </a:r>
            <a:r>
              <a:rPr lang="en-GB" dirty="0" err="1"/>
              <a:t>Février</a:t>
            </a:r>
            <a:r>
              <a:rPr lang="en-GB" dirty="0"/>
              <a:t> 2013</a:t>
            </a:r>
          </a:p>
        </p:txBody>
      </p:sp>
      <p:sp>
        <p:nvSpPr>
          <p:cNvPr id="7" name="Espace réservé du pied de page 6"/>
          <p:cNvSpPr>
            <a:spLocks noGrp="1"/>
          </p:cNvSpPr>
          <p:nvPr>
            <p:ph type="ftr" sz="quarter" idx="11"/>
          </p:nvPr>
        </p:nvSpPr>
        <p:spPr>
          <a:xfrm>
            <a:off x="2123728" y="6453336"/>
            <a:ext cx="5184576" cy="365125"/>
          </a:xfrm>
        </p:spPr>
        <p:txBody>
          <a:bodyPr/>
          <a:lstStyle/>
          <a:p>
            <a:pPr>
              <a:lnSpc>
                <a:spcPct val="80000"/>
              </a:lnSpc>
              <a:spcAft>
                <a:spcPts val="300"/>
              </a:spcAft>
            </a:pPr>
            <a:r>
              <a:rPr lang="en-US" b="1" dirty="0"/>
              <a:t>Creativity and Attention in the age of the Web @  ACM WEB SCIENCE 2013</a:t>
            </a:r>
          </a:p>
        </p:txBody>
      </p:sp>
      <p:sp>
        <p:nvSpPr>
          <p:cNvPr id="8" name="Espace réservé du numéro de diapositive 7"/>
          <p:cNvSpPr>
            <a:spLocks noGrp="1"/>
          </p:cNvSpPr>
          <p:nvPr>
            <p:ph type="sldNum" sz="quarter" idx="12"/>
          </p:nvPr>
        </p:nvSpPr>
        <p:spPr/>
        <p:txBody>
          <a:bodyPr/>
          <a:lstStyle/>
          <a:p>
            <a:fld id="{F6CB8C69-894A-4070-BCD3-4A66555CC10D}" type="slidenum">
              <a:rPr lang="en-GB"/>
              <a:pPr/>
              <a:t>8</a:t>
            </a:fld>
            <a:endParaRPr lang="en-GB" dirty="0"/>
          </a:p>
        </p:txBody>
      </p:sp>
      <p:sp>
        <p:nvSpPr>
          <p:cNvPr id="90114" name="Rectangle 2"/>
          <p:cNvSpPr>
            <a:spLocks noGrp="1" noChangeArrowheads="1"/>
          </p:cNvSpPr>
          <p:nvPr>
            <p:ph type="title"/>
          </p:nvPr>
        </p:nvSpPr>
        <p:spPr>
          <a:xfrm>
            <a:off x="0" y="188913"/>
            <a:ext cx="8713788" cy="1143000"/>
          </a:xfrm>
        </p:spPr>
        <p:txBody>
          <a:bodyPr/>
          <a:lstStyle/>
          <a:p>
            <a:endParaRPr lang="fr-FR" sz="4000"/>
          </a:p>
        </p:txBody>
      </p:sp>
      <p:sp>
        <p:nvSpPr>
          <p:cNvPr id="9" name="Rectangle 8"/>
          <p:cNvSpPr>
            <a:spLocks noChangeArrowheads="1"/>
          </p:cNvSpPr>
          <p:nvPr/>
        </p:nvSpPr>
        <p:spPr bwMode="auto">
          <a:xfrm>
            <a:off x="0" y="404813"/>
            <a:ext cx="9144000" cy="914400"/>
          </a:xfrm>
          <a:prstGeom prst="rect">
            <a:avLst/>
          </a:prstGeom>
          <a:solidFill>
            <a:srgbClr val="339966"/>
          </a:solidFill>
          <a:ln w="25400" algn="ctr">
            <a:solidFill>
              <a:srgbClr val="163E66"/>
            </a:solidFill>
            <a:miter lim="800000"/>
            <a:headEnd/>
            <a:tailEnd/>
          </a:ln>
        </p:spPr>
        <p:txBody>
          <a:bodyPr anchor="ctr"/>
          <a:lstStyle/>
          <a:p>
            <a:r>
              <a:rPr lang="fr-FR" sz="3200" b="1" dirty="0" smtClean="0">
                <a:solidFill>
                  <a:schemeClr val="bg1"/>
                </a:solidFill>
                <a:ea typeface="ＭＳ Ｐゴシック" pitchFamily="34" charset="-128"/>
              </a:rPr>
              <a:t>   3. 	</a:t>
            </a:r>
            <a:r>
              <a:rPr lang="en-US" sz="3200" b="1" dirty="0" smtClean="0">
                <a:solidFill>
                  <a:schemeClr val="bg1"/>
                </a:solidFill>
                <a:ea typeface="ＭＳ Ｐゴシック" pitchFamily="34" charset="-128"/>
              </a:rPr>
              <a:t>Creativity, Attention &amp; Social media</a:t>
            </a:r>
            <a:endParaRPr lang="en-US" sz="3200" b="1" i="0" dirty="0">
              <a:solidFill>
                <a:schemeClr val="bg1"/>
              </a:solidFill>
              <a:ea typeface="ＭＳ Ｐゴシック" pitchFamily="34" charset="-128"/>
            </a:endParaRPr>
          </a:p>
        </p:txBody>
      </p:sp>
      <p:sp>
        <p:nvSpPr>
          <p:cNvPr id="10" name="Rectangle 5"/>
          <p:cNvSpPr>
            <a:spLocks noChangeArrowheads="1"/>
          </p:cNvSpPr>
          <p:nvPr/>
        </p:nvSpPr>
        <p:spPr bwMode="auto">
          <a:xfrm>
            <a:off x="250824" y="1628800"/>
            <a:ext cx="8208963" cy="4464496"/>
          </a:xfrm>
          <a:prstGeom prst="rect">
            <a:avLst/>
          </a:prstGeom>
          <a:noFill/>
          <a:ln w="254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n-US" sz="2000" b="1" dirty="0" smtClean="0">
                <a:solidFill>
                  <a:srgbClr val="000000"/>
                </a:solidFill>
                <a:cs typeface="Times New Roman" pitchFamily="18" charset="0"/>
              </a:rPr>
              <a:t>Attention effectiveness (managing properly information &amp; interaction overload, interruption, etc.) appears to be aligned with the same qualities favorable to creativity (time pressure, distraction, fragmentation, autonomy, etc.). Systems supporting effectively attention (and notably in a social context) should benefit to the support of creativity.</a:t>
            </a:r>
          </a:p>
          <a:p>
            <a:pPr>
              <a:spcBef>
                <a:spcPct val="20000"/>
              </a:spcBef>
            </a:pPr>
            <a:r>
              <a:rPr lang="en-US" sz="2000" b="1" dirty="0" smtClean="0">
                <a:solidFill>
                  <a:srgbClr val="000000"/>
                </a:solidFill>
                <a:cs typeface="Times New Roman" pitchFamily="18" charset="0"/>
              </a:rPr>
              <a:t>Attention </a:t>
            </a:r>
            <a:r>
              <a:rPr lang="en-US" sz="2000" b="1" dirty="0" smtClean="0">
                <a:solidFill>
                  <a:srgbClr val="000000"/>
                </a:solidFill>
                <a:cs typeface="Times New Roman" pitchFamily="18" charset="0"/>
              </a:rPr>
              <a:t>effective </a:t>
            </a:r>
            <a:r>
              <a:rPr lang="en-US" sz="2000" b="1" dirty="0" smtClean="0">
                <a:solidFill>
                  <a:srgbClr val="000000"/>
                </a:solidFill>
                <a:cs typeface="Times New Roman" pitchFamily="18" charset="0"/>
              </a:rPr>
              <a:t>systems (cf. attentive user interface, or other) can therefore be used to support creativity, or to inform the design of more specialized systems (for instance enhancing creative systems with attention  mechanisms). These system for instance may rely on personalization or other mechanisms.</a:t>
            </a:r>
          </a:p>
          <a:p>
            <a:pPr marL="342900" indent="-342900">
              <a:spcBef>
                <a:spcPct val="20000"/>
              </a:spcBef>
            </a:pPr>
            <a:endParaRPr lang="en-US" sz="2000" b="1" dirty="0">
              <a:solidFill>
                <a:srgbClr val="000000"/>
              </a:solidFill>
              <a:cs typeface="Times New Roman" pitchFamily="18" charset="0"/>
            </a:endParaRPr>
          </a:p>
        </p:txBody>
      </p:sp>
    </p:spTree>
    <p:extLst>
      <p:ext uri="{BB962C8B-B14F-4D97-AF65-F5344CB8AC3E}">
        <p14:creationId xmlns:p14="http://schemas.microsoft.com/office/powerpoint/2010/main" val="1910426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r>
              <a:rPr lang="en-GB" dirty="0"/>
              <a:t>7 </a:t>
            </a:r>
            <a:r>
              <a:rPr lang="en-GB" dirty="0" err="1"/>
              <a:t>Février</a:t>
            </a:r>
            <a:r>
              <a:rPr lang="en-GB" dirty="0"/>
              <a:t> 2013</a:t>
            </a:r>
          </a:p>
        </p:txBody>
      </p:sp>
      <p:sp>
        <p:nvSpPr>
          <p:cNvPr id="7" name="Espace réservé du pied de page 6"/>
          <p:cNvSpPr>
            <a:spLocks noGrp="1"/>
          </p:cNvSpPr>
          <p:nvPr>
            <p:ph type="ftr" sz="quarter" idx="11"/>
          </p:nvPr>
        </p:nvSpPr>
        <p:spPr>
          <a:xfrm>
            <a:off x="2123728" y="6453336"/>
            <a:ext cx="5184576" cy="365125"/>
          </a:xfrm>
        </p:spPr>
        <p:txBody>
          <a:bodyPr/>
          <a:lstStyle/>
          <a:p>
            <a:pPr>
              <a:lnSpc>
                <a:spcPct val="80000"/>
              </a:lnSpc>
              <a:spcAft>
                <a:spcPts val="300"/>
              </a:spcAft>
            </a:pPr>
            <a:r>
              <a:rPr lang="en-US" b="1" dirty="0"/>
              <a:t>Creativity and Attention in the age of the Web @  ACM WEB SCIENCE 2013</a:t>
            </a:r>
          </a:p>
        </p:txBody>
      </p:sp>
      <p:sp>
        <p:nvSpPr>
          <p:cNvPr id="8" name="Espace réservé du numéro de diapositive 7"/>
          <p:cNvSpPr>
            <a:spLocks noGrp="1"/>
          </p:cNvSpPr>
          <p:nvPr>
            <p:ph type="sldNum" sz="quarter" idx="12"/>
          </p:nvPr>
        </p:nvSpPr>
        <p:spPr/>
        <p:txBody>
          <a:bodyPr/>
          <a:lstStyle/>
          <a:p>
            <a:fld id="{F6CB8C69-894A-4070-BCD3-4A66555CC10D}" type="slidenum">
              <a:rPr lang="en-GB"/>
              <a:pPr/>
              <a:t>9</a:t>
            </a:fld>
            <a:endParaRPr lang="en-GB" dirty="0"/>
          </a:p>
        </p:txBody>
      </p:sp>
      <p:sp>
        <p:nvSpPr>
          <p:cNvPr id="90114" name="Rectangle 2"/>
          <p:cNvSpPr>
            <a:spLocks noGrp="1" noChangeArrowheads="1"/>
          </p:cNvSpPr>
          <p:nvPr>
            <p:ph type="title"/>
          </p:nvPr>
        </p:nvSpPr>
        <p:spPr>
          <a:xfrm>
            <a:off x="0" y="188913"/>
            <a:ext cx="8713788" cy="1143000"/>
          </a:xfrm>
        </p:spPr>
        <p:txBody>
          <a:bodyPr/>
          <a:lstStyle/>
          <a:p>
            <a:endParaRPr lang="fr-FR" sz="4000"/>
          </a:p>
        </p:txBody>
      </p:sp>
      <p:sp>
        <p:nvSpPr>
          <p:cNvPr id="9" name="Rectangle 8"/>
          <p:cNvSpPr>
            <a:spLocks noChangeArrowheads="1"/>
          </p:cNvSpPr>
          <p:nvPr/>
        </p:nvSpPr>
        <p:spPr bwMode="auto">
          <a:xfrm>
            <a:off x="0" y="404813"/>
            <a:ext cx="9144000" cy="914400"/>
          </a:xfrm>
          <a:prstGeom prst="rect">
            <a:avLst/>
          </a:prstGeom>
          <a:solidFill>
            <a:srgbClr val="339966"/>
          </a:solidFill>
          <a:ln w="25400" algn="ctr">
            <a:solidFill>
              <a:srgbClr val="163E66"/>
            </a:solidFill>
            <a:miter lim="800000"/>
            <a:headEnd/>
            <a:tailEnd/>
          </a:ln>
        </p:spPr>
        <p:txBody>
          <a:bodyPr anchor="ctr"/>
          <a:lstStyle/>
          <a:p>
            <a:r>
              <a:rPr lang="fr-FR" sz="3200" b="1" dirty="0" smtClean="0">
                <a:solidFill>
                  <a:schemeClr val="bg1"/>
                </a:solidFill>
                <a:ea typeface="ＭＳ Ｐゴシック" pitchFamily="34" charset="-128"/>
              </a:rPr>
              <a:t>   3. 	</a:t>
            </a:r>
            <a:r>
              <a:rPr lang="en-US" sz="3200" b="1" dirty="0" smtClean="0">
                <a:solidFill>
                  <a:schemeClr val="bg1"/>
                </a:solidFill>
                <a:ea typeface="ＭＳ Ｐゴシック" pitchFamily="34" charset="-128"/>
              </a:rPr>
              <a:t>Creativity, Attention &amp; Social media</a:t>
            </a:r>
            <a:endParaRPr lang="en-US" sz="3200" b="1" i="0" dirty="0">
              <a:solidFill>
                <a:schemeClr val="bg1"/>
              </a:solidFill>
              <a:ea typeface="ＭＳ Ｐゴシック" pitchFamily="34" charset="-128"/>
            </a:endParaRPr>
          </a:p>
        </p:txBody>
      </p:sp>
      <p:sp>
        <p:nvSpPr>
          <p:cNvPr id="10" name="Rectangle 5"/>
          <p:cNvSpPr>
            <a:spLocks noChangeArrowheads="1"/>
          </p:cNvSpPr>
          <p:nvPr/>
        </p:nvSpPr>
        <p:spPr bwMode="auto">
          <a:xfrm>
            <a:off x="250824" y="1628800"/>
            <a:ext cx="8208963" cy="4464496"/>
          </a:xfrm>
          <a:prstGeom prst="rect">
            <a:avLst/>
          </a:prstGeom>
          <a:noFill/>
          <a:ln w="254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2000" b="1" dirty="0" smtClean="0">
              <a:solidFill>
                <a:srgbClr val="000000"/>
              </a:solidFill>
              <a:cs typeface="Times New Roman" pitchFamily="18" charset="0"/>
            </a:endParaRPr>
          </a:p>
          <a:p>
            <a:pPr>
              <a:spcBef>
                <a:spcPct val="20000"/>
              </a:spcBef>
            </a:pPr>
            <a:r>
              <a:rPr lang="en-US" sz="2000" b="1" dirty="0" smtClean="0">
                <a:solidFill>
                  <a:srgbClr val="000000"/>
                </a:solidFill>
                <a:cs typeface="Times New Roman" pitchFamily="18" charset="0"/>
              </a:rPr>
              <a:t>Yet, we can imagine that the design of system dedicated to the support of creativity would benefit of more dedicated investigation, and notably in relation to social dynamic of the interaction, and its consequence on creativity.</a:t>
            </a:r>
          </a:p>
          <a:p>
            <a:pPr>
              <a:spcBef>
                <a:spcPct val="20000"/>
              </a:spcBef>
            </a:pPr>
            <a:r>
              <a:rPr lang="en-US" sz="2000" b="1" dirty="0" smtClean="0">
                <a:solidFill>
                  <a:srgbClr val="000000"/>
                </a:solidFill>
                <a:cs typeface="Times New Roman" pitchFamily="18" charset="0"/>
              </a:rPr>
              <a:t>For instance, it would be interesting to investigate the social effects that we had </a:t>
            </a:r>
            <a:r>
              <a:rPr lang="en-US" sz="2000" b="1" dirty="0" err="1" smtClean="0">
                <a:solidFill>
                  <a:srgbClr val="000000"/>
                </a:solidFill>
                <a:cs typeface="Times New Roman" pitchFamily="18" charset="0"/>
              </a:rPr>
              <a:t>mentionned</a:t>
            </a:r>
            <a:r>
              <a:rPr lang="en-US" sz="2000" b="1" dirty="0" smtClean="0">
                <a:solidFill>
                  <a:srgbClr val="000000"/>
                </a:solidFill>
                <a:cs typeface="Times New Roman" pitchFamily="18" charset="0"/>
              </a:rPr>
              <a:t> at the beginning of the presentation (such as the hive effect or the social facilitation), and its consequence on the quantity and quality of ideas generated. </a:t>
            </a:r>
          </a:p>
          <a:p>
            <a:pPr marL="342900" indent="-342900">
              <a:spcBef>
                <a:spcPct val="20000"/>
              </a:spcBef>
            </a:pPr>
            <a:endParaRPr lang="en-US" sz="2000" b="1" dirty="0">
              <a:solidFill>
                <a:srgbClr val="000000"/>
              </a:solidFill>
              <a:cs typeface="Times New Roman" pitchFamily="18" charset="0"/>
            </a:endParaRPr>
          </a:p>
        </p:txBody>
      </p:sp>
    </p:spTree>
    <p:extLst>
      <p:ext uri="{BB962C8B-B14F-4D97-AF65-F5344CB8AC3E}">
        <p14:creationId xmlns:p14="http://schemas.microsoft.com/office/powerpoint/2010/main" val="3906909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TotalTime>
  <Words>1053</Words>
  <Application>Microsoft Office PowerPoint</Application>
  <PresentationFormat>Affichage à l'écran (4:3)</PresentationFormat>
  <Paragraphs>90</Paragraphs>
  <Slides>9</Slides>
  <Notes>9</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Creativity and the management of attention with social media</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and the management of attention with social media</dc:title>
  <dc:creator>Thierry Nabeth;lr.ibc@cbs.dk;Kathrin.Kirchner@uni-jena.de</dc:creator>
  <cp:keywords>Attention; creativity; social media</cp:keywords>
  <cp:lastModifiedBy>Thierry Nabeth</cp:lastModifiedBy>
  <cp:revision>53</cp:revision>
  <dcterms:created xsi:type="dcterms:W3CDTF">2013-02-06T23:55:59Z</dcterms:created>
  <dcterms:modified xsi:type="dcterms:W3CDTF">2013-05-01T06:41:13Z</dcterms:modified>
</cp:coreProperties>
</file>